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9"/>
  </p:notesMasterIdLst>
  <p:sldIdLst>
    <p:sldId id="290" r:id="rId2"/>
    <p:sldId id="322" r:id="rId3"/>
    <p:sldId id="273" r:id="rId4"/>
    <p:sldId id="291" r:id="rId5"/>
    <p:sldId id="293" r:id="rId6"/>
    <p:sldId id="346" r:id="rId7"/>
    <p:sldId id="347" r:id="rId8"/>
    <p:sldId id="295" r:id="rId9"/>
    <p:sldId id="296" r:id="rId10"/>
    <p:sldId id="297" r:id="rId11"/>
    <p:sldId id="298" r:id="rId12"/>
    <p:sldId id="300" r:id="rId13"/>
    <p:sldId id="349" r:id="rId14"/>
    <p:sldId id="301" r:id="rId15"/>
    <p:sldId id="266" r:id="rId16"/>
    <p:sldId id="302" r:id="rId17"/>
    <p:sldId id="274" r:id="rId18"/>
    <p:sldId id="359" r:id="rId19"/>
    <p:sldId id="361" r:id="rId20"/>
    <p:sldId id="305" r:id="rId21"/>
    <p:sldId id="306" r:id="rId22"/>
    <p:sldId id="307" r:id="rId23"/>
    <p:sldId id="310" r:id="rId24"/>
    <p:sldId id="311" r:id="rId25"/>
    <p:sldId id="314" r:id="rId26"/>
    <p:sldId id="315" r:id="rId27"/>
    <p:sldId id="354" r:id="rId28"/>
    <p:sldId id="318" r:id="rId29"/>
    <p:sldId id="316" r:id="rId30"/>
    <p:sldId id="317" r:id="rId31"/>
    <p:sldId id="319" r:id="rId32"/>
    <p:sldId id="355" r:id="rId33"/>
    <p:sldId id="320" r:id="rId34"/>
    <p:sldId id="356" r:id="rId35"/>
    <p:sldId id="357" r:id="rId36"/>
    <p:sldId id="341" r:id="rId37"/>
    <p:sldId id="342" r:id="rId38"/>
  </p:sldIdLst>
  <p:sldSz cx="9144000" cy="5143500" type="screen16x9"/>
  <p:notesSz cx="6858000" cy="9144000"/>
  <p:embeddedFontLst>
    <p:embeddedFont>
      <p:font typeface="Fira Sans Extra Condensed Medium" panose="020B0604020202020204"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Ubuntu" panose="020B0504030602030204" pitchFamily="34" charset="0"/>
      <p:regular r:id="rId48"/>
      <p:bold r:id="rId49"/>
      <p:italic r:id="rId50"/>
      <p:boldItalic r:id="rId51"/>
    </p:embeddedFont>
    <p:embeddedFont>
      <p:font typeface="Ubuntu Medium" panose="020B0604030602030204" pitchFamily="34" charset="0"/>
      <p:regular r:id="rId52"/>
      <p: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94B2"/>
    <a:srgbClr val="4ECDC4"/>
    <a:srgbClr val="003399"/>
    <a:srgbClr val="21C5FF"/>
    <a:srgbClr val="4359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inimized">
    <p:restoredLeft sz="9034" autoAdjust="0"/>
    <p:restoredTop sz="27236" autoAdjust="0"/>
  </p:normalViewPr>
  <p:slideViewPr>
    <p:cSldViewPr snapToGrid="0">
      <p:cViewPr varScale="1">
        <p:scale>
          <a:sx n="29" d="100"/>
          <a:sy n="29" d="100"/>
        </p:scale>
        <p:origin x="3312" y="3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err="1"/>
              <a:t>bismilah</a:t>
            </a:r>
            <a:r>
              <a:rPr lang="fr-FR" dirty="0"/>
              <a:t>, </a:t>
            </a:r>
            <a:r>
              <a:rPr lang="fr-FR" dirty="0" err="1"/>
              <a:t>mr</a:t>
            </a:r>
            <a:r>
              <a:rPr lang="fr-FR" dirty="0"/>
              <a:t> le </a:t>
            </a:r>
            <a:r>
              <a:rPr lang="fr-FR" dirty="0" err="1"/>
              <a:t>president</a:t>
            </a:r>
            <a:r>
              <a:rPr lang="fr-FR" dirty="0"/>
              <a:t> </a:t>
            </a:r>
            <a:r>
              <a:rPr lang="fr-FR" dirty="0" err="1"/>
              <a:t>mrs</a:t>
            </a:r>
            <a:r>
              <a:rPr lang="fr-FR" dirty="0"/>
              <a:t> les jury . Salamo3alykom ,avant de vous présenter mon projet de fin d’études, je tiens tout d’abord à remercier les membres du jury pour leur temps. Je voudrais aussi exprimer ma gratitude à mes encadrants pour leur accompagnement et soutien. Je remercie tout particulièrement mon encadrant de société, Mostafa Diane, qui n'a malheureusement pas pu assister aujourd'hui, pour son aide durant le stage, et mon encadrant académique Mohamed </a:t>
            </a:r>
            <a:r>
              <a:rPr lang="fr-FR" dirty="0" err="1"/>
              <a:t>Emharraf</a:t>
            </a:r>
            <a:r>
              <a:rPr lang="fr-FR" dirty="0"/>
              <a:t> pour son aide précieuse pour le rapport et la présentation, ainsi que pour ses conseils avisés. Je remercie également ma famille, mes amis et mes collègues pour leur présence aujourd’hui. Le travail que je présente est intitulé "Développement d'une plateforme web de gestion et suivi des chantiers : </a:t>
            </a:r>
            <a:r>
              <a:rPr lang="fr-FR" dirty="0" err="1"/>
              <a:t>WooConstruct</a:t>
            </a:r>
            <a:r>
              <a:rPr lang="fr-FR" dirty="0"/>
              <a:t>". Ce projet représente l’aboutissement de mon travail durant la période de mon projet de fin d’études au sein de la société </a:t>
            </a:r>
            <a:r>
              <a:rPr lang="fr-FR" dirty="0" err="1"/>
              <a:t>Altin</a:t>
            </a:r>
            <a:r>
              <a:rPr lang="fr-FR" dirty="0"/>
              <a:t> Conseil et Service.</a:t>
            </a:r>
          </a:p>
        </p:txBody>
      </p:sp>
    </p:spTree>
    <p:extLst>
      <p:ext uri="{BB962C8B-B14F-4D97-AF65-F5344CB8AC3E}">
        <p14:creationId xmlns:p14="http://schemas.microsoft.com/office/powerpoint/2010/main" val="430093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Un projet, quel que soit son secteur d’activité, doit impérativement faire appel à une méthodologie structurée. En effet une bonne gestion d’un projet implique la maîtrise de ses coûts, le respect de ses délais, ainsi que l’assurance de sa qualité.</a:t>
            </a:r>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latin typeface="Fira Sans Extra Condensed Medium"/>
                <a:ea typeface="Fira Sans Extra Condensed Medium"/>
                <a:cs typeface="Fira Sans Extra Condensed Medium"/>
              </a:rPr>
              <a:t>C’est pourquoi la conduite du projet est basée sur :</a:t>
            </a:r>
          </a:p>
          <a:p>
            <a:pPr marL="158750" marR="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latin typeface="Fira Sans Extra Condensed Medium"/>
                <a:ea typeface="Fira Sans Extra Condensed Medium"/>
                <a:cs typeface="Fira Sans Extra Condensed Medium"/>
              </a:rPr>
              <a:t>Une approche pour la gestion du projet </a:t>
            </a:r>
            <a:endParaRPr lang="en-US" sz="1100" dirty="0">
              <a:latin typeface="Fira Sans Extra Condensed Medium"/>
              <a:ea typeface="Fira Sans Extra Condensed Medium"/>
              <a:cs typeface="Fira Sans Extra Condensed Medium"/>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latin typeface="Fira Sans Extra Condensed Medium"/>
                <a:ea typeface="Fira Sans Extra Condensed Medium"/>
                <a:cs typeface="Fira Sans Extra Condensed Medium"/>
                <a:sym typeface="Fira Sans Extra Condensed Medium"/>
              </a:rPr>
              <a:t>Un suivi régulier de l’avancement des tâches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latin typeface="Fira Sans Extra Condensed Medium"/>
                <a:ea typeface="Fira Sans Extra Condensed Medium"/>
                <a:cs typeface="Fira Sans Extra Condensed Medium"/>
                <a:sym typeface="Fira Sans Extra Condensed Medium"/>
              </a:rPr>
              <a:t>Une coopération directe et permanente entre l’ équipe.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a:latin typeface="Fira Sans Extra Condensed Medium"/>
                <a:ea typeface="Fira Sans Extra Condensed Medium"/>
                <a:cs typeface="Fira Sans Extra Condensed Medium"/>
                <a:sym typeface="Fira Sans Extra Condensed Medium"/>
              </a:rPr>
              <a:t>Tous cela s’applique dans la méthodologie </a:t>
            </a:r>
            <a:r>
              <a:rPr lang="fr-FR" sz="1100" dirty="0" err="1">
                <a:latin typeface="Fira Sans Extra Condensed Medium"/>
                <a:ea typeface="Fira Sans Extra Condensed Medium"/>
                <a:cs typeface="Fira Sans Extra Condensed Medium"/>
                <a:sym typeface="Fira Sans Extra Condensed Medium"/>
              </a:rPr>
              <a:t>scrum</a:t>
            </a:r>
            <a:endParaRPr lang="fr-FR" sz="1100" dirty="0">
              <a:latin typeface="Fira Sans Extra Condensed Medium"/>
              <a:ea typeface="Fira Sans Extra Condensed Medium"/>
              <a:cs typeface="Fira Sans Extra Condensed Medium"/>
              <a:sym typeface="Fira Sans Extra Condensed Medium"/>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sz="1100" dirty="0">
              <a:latin typeface="Fira Sans Extra Condensed Medium"/>
              <a:ea typeface="Fira Sans Extra Condensed Medium"/>
              <a:cs typeface="Fira Sans Extra Condensed Medium"/>
              <a:sym typeface="Fira Sans Extra Condensed Medium"/>
            </a:endParaRPr>
          </a:p>
          <a:p>
            <a:endParaRPr lang="en-US" dirty="0"/>
          </a:p>
        </p:txBody>
      </p:sp>
    </p:spTree>
    <p:extLst>
      <p:ext uri="{BB962C8B-B14F-4D97-AF65-F5344CB8AC3E}">
        <p14:creationId xmlns:p14="http://schemas.microsoft.com/office/powerpoint/2010/main" val="1023342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L'utilisation de Scrum nous a permis De définir les tâches du projet .Ensuite, nous avons découpé les tâches du projet en sous-tâches pour chaque période de travail.</a:t>
            </a:r>
          </a:p>
          <a:p>
            <a:pPr marL="158750" indent="0">
              <a:buFont typeface="Arial" panose="020B0604020202020204" pitchFamily="34" charset="0"/>
              <a:buNone/>
            </a:pPr>
            <a:r>
              <a:rPr lang="fr-FR" dirty="0"/>
              <a:t>Ces sous-tâches sont ensuite estimées et ordonnées selon leur importance.</a:t>
            </a:r>
          </a:p>
          <a:p>
            <a:pPr marL="158750" indent="0">
              <a:buFont typeface="Arial" panose="020B0604020202020204" pitchFamily="34" charset="0"/>
              <a:buNone/>
            </a:pPr>
            <a:r>
              <a:rPr lang="fr-FR" dirty="0"/>
              <a:t>Pendant chaque période de travail, nous faisons une réunion quotidienne à la fin de chaque journée pour répondre aux trois questions suivantes :</a:t>
            </a:r>
          </a:p>
          <a:p>
            <a:pPr marL="457200" lvl="1" indent="0">
              <a:buFont typeface="Arial" panose="020B0604020202020204" pitchFamily="34" charset="0"/>
              <a:buNone/>
            </a:pPr>
            <a:r>
              <a:rPr lang="fr-FR" dirty="0"/>
              <a:t>Qu'est-ce qui a été fait ?</a:t>
            </a:r>
          </a:p>
          <a:p>
            <a:pPr marL="457200" lvl="1" indent="0">
              <a:buFont typeface="Arial" panose="020B0604020202020204" pitchFamily="34" charset="0"/>
              <a:buNone/>
            </a:pPr>
            <a:r>
              <a:rPr lang="fr-FR" dirty="0"/>
              <a:t>Qu'est-ce qui n'a pas été fait ?</a:t>
            </a:r>
          </a:p>
          <a:p>
            <a:pPr marL="457200" lvl="1" indent="0">
              <a:buFont typeface="Arial" panose="020B0604020202020204" pitchFamily="34" charset="0"/>
              <a:buNone/>
            </a:pPr>
            <a:r>
              <a:rPr lang="fr-FR" dirty="0"/>
              <a:t>Quels sont les points de blocage ?</a:t>
            </a:r>
          </a:p>
          <a:p>
            <a:pPr marL="158750" indent="0">
              <a:buFont typeface="Arial" panose="020B0604020202020204" pitchFamily="34" charset="0"/>
              <a:buNone/>
            </a:pPr>
            <a:r>
              <a:rPr lang="fr-FR" dirty="0"/>
              <a:t>À la fin de chaque période de travail, nous livrons une version testable du produit. Selon les retours reçus, nous décidons, lors de la réunion de rétrospective, soit d'apporter les modifications nécessaires dans la prochaine période de travail, soit de commencer une nouvelle série de tâches.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fr-FR" sz="1100" dirty="0">
              <a:latin typeface="Fira Sans Extra Condensed Medium"/>
              <a:ea typeface="Fira Sans Extra Condensed Medium"/>
              <a:cs typeface="Fira Sans Extra Condensed Medium"/>
              <a:sym typeface="Fira Sans Extra Condensed Medium"/>
            </a:endParaRPr>
          </a:p>
          <a:p>
            <a:endParaRPr lang="en-US" dirty="0"/>
          </a:p>
        </p:txBody>
      </p:sp>
    </p:spTree>
    <p:extLst>
      <p:ext uri="{BB962C8B-B14F-4D97-AF65-F5344CB8AC3E}">
        <p14:creationId xmlns:p14="http://schemas.microsoft.com/office/powerpoint/2010/main" val="2928988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43859fe5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943859fe5a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Passant a l’analyse et conception du </a:t>
            </a:r>
            <a:r>
              <a:rPr lang="fr-FR" dirty="0" err="1"/>
              <a:t>project</a:t>
            </a:r>
            <a:endParaRPr dirty="0"/>
          </a:p>
        </p:txBody>
      </p:sp>
    </p:spTree>
    <p:extLst>
      <p:ext uri="{BB962C8B-B14F-4D97-AF65-F5344CB8AC3E}">
        <p14:creationId xmlns:p14="http://schemas.microsoft.com/office/powerpoint/2010/main" val="2835446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Pour l’analyse de l’existant on a </a:t>
            </a:r>
            <a:r>
              <a:rPr lang="fr-FR" dirty="0" err="1"/>
              <a:t>MarocBTP</a:t>
            </a:r>
            <a:endParaRPr lang="fr-FR" dirty="0"/>
          </a:p>
          <a:p>
            <a:r>
              <a:rPr lang="fr-FR" dirty="0"/>
              <a:t>C’est une application web programmée en PHP, HTML, CSS et JavaScript. Bien qu'elle soit en production et fonctionne bien, une analyse approfondie effectuée avec l'équipe a mis en lumière plusieurs problématiques et limitations importantes.</a:t>
            </a:r>
            <a:endParaRPr lang="en-US" dirty="0"/>
          </a:p>
        </p:txBody>
      </p:sp>
    </p:spTree>
    <p:extLst>
      <p:ext uri="{BB962C8B-B14F-4D97-AF65-F5344CB8AC3E}">
        <p14:creationId xmlns:p14="http://schemas.microsoft.com/office/powerpoint/2010/main" val="3883297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1" dirty="0">
                <a:solidFill>
                  <a:srgbClr val="1D1C1D"/>
                </a:solidFill>
                <a:highlight>
                  <a:srgbClr val="FFFFFF"/>
                </a:highlight>
                <a:latin typeface="Arial"/>
                <a:ea typeface="Arial"/>
                <a:cs typeface="Arial"/>
                <a:sym typeface="Arial"/>
              </a:rPr>
              <a:t>Parmi les limite de l’application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b="1" dirty="0">
                <a:solidFill>
                  <a:srgbClr val="1D1C1D"/>
                </a:solidFill>
                <a:highlight>
                  <a:srgbClr val="FFFFFF"/>
                </a:highlight>
                <a:latin typeface="Arial"/>
                <a:ea typeface="Arial"/>
                <a:cs typeface="Arial"/>
                <a:sym typeface="Arial"/>
              </a:rPr>
              <a:t>Mauvaise conception</a:t>
            </a:r>
            <a:r>
              <a:rPr lang="fr-FR" sz="1100" dirty="0">
                <a:solidFill>
                  <a:srgbClr val="1D1C1D"/>
                </a:solidFill>
                <a:highlight>
                  <a:srgbClr val="FFFFFF"/>
                </a:highlight>
                <a:latin typeface="Arial"/>
                <a:ea typeface="Arial"/>
                <a:cs typeface="Arial"/>
                <a:sym typeface="Arial"/>
              </a:rPr>
              <a:t> : L'architecture de l'application n'était pas optimisée pour une gestion efficace des chantiers.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b="1" dirty="0">
                <a:solidFill>
                  <a:srgbClr val="1D1C1D"/>
                </a:solidFill>
                <a:highlight>
                  <a:srgbClr val="FFFFFF"/>
                </a:highlight>
                <a:latin typeface="Arial"/>
                <a:ea typeface="Arial"/>
                <a:cs typeface="Arial"/>
                <a:sym typeface="Arial"/>
              </a:rPr>
              <a:t>Interfaces simples et anciennes</a:t>
            </a:r>
            <a:r>
              <a:rPr lang="fr-FR" sz="1100" dirty="0">
                <a:solidFill>
                  <a:srgbClr val="1D1C1D"/>
                </a:solidFill>
                <a:highlight>
                  <a:srgbClr val="FFFFFF"/>
                </a:highlight>
                <a:latin typeface="Arial"/>
                <a:ea typeface="Arial"/>
                <a:cs typeface="Arial"/>
                <a:sym typeface="Arial"/>
              </a:rPr>
              <a:t> : Les interfaces utilisateur étaient rudimentaires, peu intuitives, et n'offrent pas une expérience utilisateur moderne.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b="1" dirty="0">
                <a:solidFill>
                  <a:srgbClr val="1D1C1D"/>
                </a:solidFill>
                <a:highlight>
                  <a:srgbClr val="FFFFFF"/>
                </a:highlight>
                <a:latin typeface="Arial"/>
                <a:ea typeface="Arial"/>
                <a:cs typeface="Arial"/>
                <a:sym typeface="Arial"/>
              </a:rPr>
              <a:t>Style moyen</a:t>
            </a:r>
            <a:r>
              <a:rPr lang="fr-FR" sz="1100" dirty="0">
                <a:solidFill>
                  <a:srgbClr val="1D1C1D"/>
                </a:solidFill>
                <a:highlight>
                  <a:srgbClr val="FFFFFF"/>
                </a:highlight>
                <a:latin typeface="Arial"/>
                <a:ea typeface="Arial"/>
                <a:cs typeface="Arial"/>
                <a:sym typeface="Arial"/>
              </a:rPr>
              <a:t> : L'apparence visuelle de l'application était datée et manquait d'attrait.</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100" b="1" dirty="0">
                <a:solidFill>
                  <a:srgbClr val="1D1C1D"/>
                </a:solidFill>
                <a:highlight>
                  <a:srgbClr val="FFFFFF"/>
                </a:highlight>
                <a:latin typeface="Arial"/>
                <a:ea typeface="Arial"/>
                <a:cs typeface="Arial"/>
                <a:sym typeface="Arial"/>
              </a:rPr>
              <a:t>Fonctionnalités incomplètes</a:t>
            </a:r>
            <a:r>
              <a:rPr lang="fr-FR" sz="1100" dirty="0">
                <a:solidFill>
                  <a:srgbClr val="1D1C1D"/>
                </a:solidFill>
                <a:highlight>
                  <a:srgbClr val="FFFFFF"/>
                </a:highlight>
                <a:latin typeface="Arial"/>
                <a:ea typeface="Arial"/>
                <a:cs typeface="Arial"/>
                <a:sym typeface="Arial"/>
              </a:rPr>
              <a:t> : L'application ne couvrait pas tous les aspects nécessaires à une gestion complète et efficace des chantiers.</a:t>
            </a:r>
            <a:endParaRPr lang="fr-FR" sz="1100" dirty="0"/>
          </a:p>
          <a:p>
            <a:endParaRPr lang="en-US" dirty="0"/>
          </a:p>
        </p:txBody>
      </p:sp>
    </p:spTree>
    <p:extLst>
      <p:ext uri="{BB962C8B-B14F-4D97-AF65-F5344CB8AC3E}">
        <p14:creationId xmlns:p14="http://schemas.microsoft.com/office/powerpoint/2010/main" val="11359614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1"/>
        <p:cNvGrpSpPr/>
        <p:nvPr/>
      </p:nvGrpSpPr>
      <p:grpSpPr>
        <a:xfrm>
          <a:off x="0" y="0"/>
          <a:ext cx="0" cy="0"/>
          <a:chOff x="0" y="0"/>
          <a:chExt cx="0" cy="0"/>
        </a:xfrm>
      </p:grpSpPr>
      <p:sp>
        <p:nvSpPr>
          <p:cNvPr id="1692" name="Google Shape;1692;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Pour l’identification des besoins nous avons 2 types : les besoins fonctionnels et les besoins non fonctionnels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Pour les besoins fonctionnels on a :</a:t>
            </a:r>
            <a:endParaRPr dirty="0"/>
          </a:p>
        </p:txBody>
      </p:sp>
      <p:sp>
        <p:nvSpPr>
          <p:cNvPr id="1693" name="Google Shape;169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aseline="0" dirty="0">
                <a:solidFill>
                  <a:schemeClr val="tx1">
                    <a:lumMod val="65000"/>
                    <a:lumOff val="35000"/>
                  </a:schemeClr>
                </a:solidFill>
              </a:rPr>
              <a:t>parmi</a:t>
            </a:r>
            <a:r>
              <a:rPr lang="fr-FR" dirty="0">
                <a:solidFill>
                  <a:schemeClr val="tx1">
                    <a:lumMod val="65000"/>
                    <a:lumOff val="35000"/>
                  </a:schemeClr>
                </a:solidFill>
              </a:rPr>
              <a:t> Les besoins non fonctionnels de l’application nous avons :</a:t>
            </a:r>
          </a:p>
          <a:p>
            <a:r>
              <a:rPr lang="fr-FR" dirty="0"/>
              <a:t>La </a:t>
            </a:r>
            <a:r>
              <a:rPr lang="en-US" sz="1100" dirty="0">
                <a:solidFill>
                  <a:schemeClr val="dk1"/>
                </a:solidFill>
                <a:latin typeface="Fira Sans Extra Condensed Medium"/>
                <a:ea typeface="Fira Sans Extra Condensed Medium"/>
                <a:cs typeface="Fira Sans Extra Condensed Medium"/>
                <a:sym typeface="Fira Sans Extra Condensed Medium"/>
              </a:rPr>
              <a:t>Sécurité</a:t>
            </a:r>
          </a:p>
          <a:p>
            <a:r>
              <a:rPr lang="en-US" sz="1100" dirty="0">
                <a:solidFill>
                  <a:schemeClr val="dk1"/>
                </a:solidFill>
                <a:latin typeface="Fira Sans Extra Condensed Medium"/>
                <a:ea typeface="Fira Sans Extra Condensed Medium"/>
                <a:cs typeface="Fira Sans Extra Condensed Medium"/>
                <a:sym typeface="Fira Sans Extra Condensed Medium"/>
              </a:rPr>
              <a:t>La </a:t>
            </a:r>
            <a:r>
              <a:rPr lang="en-US" sz="1100" dirty="0" err="1">
                <a:solidFill>
                  <a:schemeClr val="dk1"/>
                </a:solidFill>
                <a:latin typeface="Fira Sans Extra Condensed Medium"/>
                <a:ea typeface="Fira Sans Extra Condensed Medium"/>
                <a:cs typeface="Fira Sans Extra Condensed Medium"/>
                <a:sym typeface="Fira Sans Extra Condensed Medium"/>
              </a:rPr>
              <a:t>Fiabilité</a:t>
            </a:r>
            <a:endParaRPr lang="en-US" sz="1100" dirty="0">
              <a:solidFill>
                <a:schemeClr val="dk1"/>
              </a:solidFill>
              <a:latin typeface="Fira Sans Extra Condensed Medium"/>
              <a:ea typeface="Fira Sans Extra Condensed Medium"/>
              <a:cs typeface="Fira Sans Extra Condensed Medium"/>
              <a:sym typeface="Fira Sans Extra Condensed Medium"/>
            </a:endParaRPr>
          </a:p>
          <a:p>
            <a:r>
              <a:rPr lang="en-US" sz="1100" dirty="0">
                <a:solidFill>
                  <a:schemeClr val="dk1"/>
                </a:solidFill>
                <a:latin typeface="Fira Sans Extra Condensed Medium"/>
                <a:ea typeface="Fira Sans Extra Condensed Medium"/>
                <a:cs typeface="Fira Sans Extra Condensed Medium"/>
                <a:sym typeface="Fira Sans Extra Condensed Medium"/>
              </a:rPr>
              <a:t>La</a:t>
            </a:r>
            <a:r>
              <a:rPr lang="en-US" sz="1100" baseline="0" dirty="0">
                <a:solidFill>
                  <a:schemeClr val="dk1"/>
                </a:solidFill>
                <a:latin typeface="Fira Sans Extra Condensed Medium"/>
                <a:ea typeface="Fira Sans Extra Condensed Medium"/>
                <a:cs typeface="Fira Sans Extra Condensed Medium"/>
                <a:sym typeface="Fira Sans Extra Condensed Medium"/>
              </a:rPr>
              <a:t> p</a:t>
            </a:r>
            <a:r>
              <a:rPr lang="en-US" sz="1100" dirty="0">
                <a:solidFill>
                  <a:schemeClr val="dk1"/>
                </a:solidFill>
                <a:latin typeface="Fira Sans Extra Condensed Medium"/>
                <a:ea typeface="Fira Sans Extra Condensed Medium"/>
                <a:cs typeface="Fira Sans Extra Condensed Medium"/>
                <a:sym typeface="Fira Sans Extra Condensed Medium"/>
              </a:rPr>
              <a:t>erformance</a:t>
            </a:r>
          </a:p>
          <a:p>
            <a:r>
              <a:rPr lang="fr-FR" sz="1100" dirty="0">
                <a:solidFill>
                  <a:schemeClr val="dk1"/>
                </a:solidFill>
                <a:latin typeface="Fira Sans Extra Condensed Medium"/>
                <a:sym typeface="Fira Sans Extra Condensed Medium"/>
              </a:rPr>
              <a:t>Et on parle aussi d’un site</a:t>
            </a:r>
            <a:r>
              <a:rPr lang="fr-FR" sz="1100" baseline="0" dirty="0">
                <a:solidFill>
                  <a:schemeClr val="dk1"/>
                </a:solidFill>
                <a:latin typeface="Fira Sans Extra Condensed Medium"/>
                <a:sym typeface="Fira Sans Extra Condensed Medium"/>
              </a:rPr>
              <a:t> responsive </a:t>
            </a:r>
          </a:p>
          <a:p>
            <a:r>
              <a:rPr lang="fr-FR" sz="1100" baseline="0" dirty="0">
                <a:solidFill>
                  <a:schemeClr val="dk1"/>
                </a:solidFill>
                <a:latin typeface="Fira Sans Extra Condensed Medium"/>
                <a:sym typeface="Fira Sans Extra Condensed Medium"/>
              </a:rPr>
              <a:t>Facile à maintenir et modulable</a:t>
            </a:r>
            <a:endParaRPr lang="en-US" dirty="0"/>
          </a:p>
        </p:txBody>
      </p:sp>
    </p:spTree>
    <p:extLst>
      <p:ext uri="{BB962C8B-B14F-4D97-AF65-F5344CB8AC3E}">
        <p14:creationId xmlns:p14="http://schemas.microsoft.com/office/powerpoint/2010/main" val="1828631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fr-FR" dirty="0"/>
              <a:t>Voici l'architecture technique globale de notre solution </a:t>
            </a:r>
            <a:r>
              <a:rPr lang="fr-FR" dirty="0" err="1"/>
              <a:t>WooConstruct</a:t>
            </a:r>
            <a:r>
              <a:rPr lang="fr-FR" dirty="0"/>
              <a:t>, mettant en évidence les différents </a:t>
            </a:r>
            <a:r>
              <a:rPr lang="fr-FR" dirty="0" err="1"/>
              <a:t>microservices</a:t>
            </a:r>
            <a:r>
              <a:rPr lang="fr-FR" dirty="0"/>
              <a:t> Spring Boot pour la gestion des chantiers, l'authentification, la synchronisation et le back-office, ainsi que les composants de gestion API et de communication. L'ensemble est orchestré via un API Gateway et communique avec des bases de données MySQL et des services externes.</a:t>
            </a:r>
            <a:endParaRPr dirty="0"/>
          </a:p>
        </p:txBody>
      </p:sp>
      <p:sp>
        <p:nvSpPr>
          <p:cNvPr id="2001" name="Google Shape;200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43859fe5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943859fe5a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 diagramme de classe simplifié de l’application montre la structure des entités principales de </a:t>
            </a:r>
            <a:r>
              <a:rPr lang="fr-FR" dirty="0" err="1"/>
              <a:t>WooConstruct</a:t>
            </a:r>
            <a:r>
              <a:rPr lang="fr-FR" dirty="0"/>
              <a:t> et leurs relations, incluant les rôles des utilisateurs et les fonctionnalités associées</a:t>
            </a:r>
            <a:endParaRPr dirty="0"/>
          </a:p>
        </p:txBody>
      </p:sp>
    </p:spTree>
    <p:extLst>
      <p:ext uri="{BB962C8B-B14F-4D97-AF65-F5344CB8AC3E}">
        <p14:creationId xmlns:p14="http://schemas.microsoft.com/office/powerpoint/2010/main" val="2325171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43859fe5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943859fe5a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 diagramme de séquence simplifié illustre les interactions entre un ouvrier et un responsable chantier, couvrant l'authentification et les principales actions de gestion des chantiers.</a:t>
            </a:r>
            <a:endParaRPr dirty="0"/>
          </a:p>
        </p:txBody>
      </p:sp>
    </p:spTree>
    <p:extLst>
      <p:ext uri="{BB962C8B-B14F-4D97-AF65-F5344CB8AC3E}">
        <p14:creationId xmlns:p14="http://schemas.microsoft.com/office/powerpoint/2010/main" val="390644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92636ef3de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92636ef3de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dirty="0">
                <a:solidFill>
                  <a:schemeClr val="dk1"/>
                </a:solidFill>
                <a:latin typeface="Calibri"/>
                <a:ea typeface="Calibri"/>
                <a:cs typeface="Calibri"/>
                <a:sym typeface="Calibri"/>
              </a:rPr>
              <a:t>Dans cette présentation, je vais exposer les différentes étapes suivies pour la réalisation de mon projet. </a:t>
            </a:r>
          </a:p>
          <a:p>
            <a:pPr marL="0" lvl="0" indent="0" algn="l" rtl="0">
              <a:spcBef>
                <a:spcPts val="0"/>
              </a:spcBef>
              <a:spcAft>
                <a:spcPts val="0"/>
              </a:spcAft>
              <a:buNone/>
            </a:pPr>
            <a:r>
              <a:rPr lang="fr-FR" sz="1100" dirty="0">
                <a:solidFill>
                  <a:schemeClr val="dk1"/>
                </a:solidFill>
                <a:latin typeface="Calibri"/>
                <a:ea typeface="Calibri"/>
                <a:cs typeface="Calibri"/>
                <a:sym typeface="Calibri"/>
              </a:rPr>
              <a:t>Le plan se compose de 6 axes:</a:t>
            </a:r>
            <a:endParaRPr lang="fr-FR" dirty="0"/>
          </a:p>
          <a:p>
            <a:pPr marL="0" lvl="0" indent="0" algn="l" rtl="0">
              <a:spcBef>
                <a:spcPts val="0"/>
              </a:spcBef>
              <a:spcAft>
                <a:spcPts val="0"/>
              </a:spcAft>
              <a:buNone/>
            </a:pPr>
            <a:r>
              <a:rPr lang="fr-FR" sz="1100" dirty="0">
                <a:solidFill>
                  <a:schemeClr val="dk1"/>
                </a:solidFill>
                <a:latin typeface="Calibri"/>
                <a:ea typeface="Calibri"/>
                <a:cs typeface="Calibri"/>
                <a:sym typeface="Calibri"/>
              </a:rPr>
              <a:t>▪ </a:t>
            </a:r>
            <a:r>
              <a:rPr lang="fr-FR" sz="1100" b="1" dirty="0">
                <a:solidFill>
                  <a:schemeClr val="dk1"/>
                </a:solidFill>
                <a:latin typeface="Calibri"/>
                <a:ea typeface="Calibri"/>
                <a:cs typeface="Calibri"/>
                <a:sym typeface="Calibri"/>
              </a:rPr>
              <a:t>Introduction </a:t>
            </a:r>
            <a:r>
              <a:rPr lang="fr-FR" sz="1100" dirty="0">
                <a:solidFill>
                  <a:schemeClr val="dk1"/>
                </a:solidFill>
                <a:latin typeface="Calibri"/>
                <a:ea typeface="Calibri"/>
                <a:cs typeface="Calibri"/>
                <a:sym typeface="Calibri"/>
              </a:rPr>
              <a:t>: //qui </a:t>
            </a:r>
            <a:r>
              <a:rPr lang="fr-FR" dirty="0"/>
              <a:t>consiste à introduire des notions liées au contexte du projet.</a:t>
            </a:r>
            <a:br>
              <a:rPr lang="fr-FR" sz="1100" dirty="0">
                <a:solidFill>
                  <a:schemeClr val="dk1"/>
                </a:solidFill>
                <a:latin typeface="Calibri"/>
                <a:ea typeface="Calibri"/>
                <a:cs typeface="Calibri"/>
                <a:sym typeface="Calibri"/>
              </a:rPr>
            </a:br>
            <a:r>
              <a:rPr lang="fr-FR" sz="1100" dirty="0">
                <a:solidFill>
                  <a:schemeClr val="dk1"/>
                </a:solidFill>
                <a:latin typeface="Calibri"/>
                <a:ea typeface="Calibri"/>
                <a:cs typeface="Calibri"/>
                <a:sym typeface="Calibri"/>
              </a:rPr>
              <a:t>▪ </a:t>
            </a:r>
            <a:r>
              <a:rPr lang="fr-FR" sz="1100" b="1" dirty="0">
                <a:solidFill>
                  <a:schemeClr val="dk1"/>
                </a:solidFill>
                <a:latin typeface="Calibri"/>
                <a:ea typeface="Calibri"/>
                <a:cs typeface="Calibri"/>
                <a:sym typeface="Calibri"/>
              </a:rPr>
              <a:t>Le contexte général du projet </a:t>
            </a:r>
            <a:r>
              <a:rPr lang="fr-FR" sz="1100" dirty="0">
                <a:solidFill>
                  <a:schemeClr val="dk1"/>
                </a:solidFill>
                <a:latin typeface="Calibri"/>
                <a:ea typeface="Calibri"/>
                <a:cs typeface="Calibri"/>
                <a:sym typeface="Calibri"/>
              </a:rPr>
              <a:t>: //</a:t>
            </a:r>
            <a:r>
              <a:rPr lang="fr-FR" dirty="0"/>
              <a:t>présentation de l’organisme d’accueil et cadre général du projet (problématique, étude de l’existant et ses objectifs).</a:t>
            </a:r>
          </a:p>
          <a:p>
            <a:pPr marL="0" lvl="0" indent="0" algn="l" rtl="0">
              <a:spcBef>
                <a:spcPts val="0"/>
              </a:spcBef>
              <a:spcAft>
                <a:spcPts val="0"/>
              </a:spcAft>
              <a:buNone/>
            </a:pPr>
            <a:r>
              <a:rPr lang="fr-FR" sz="1100" dirty="0">
                <a:solidFill>
                  <a:schemeClr val="dk1"/>
                </a:solidFill>
                <a:latin typeface="Calibri"/>
                <a:ea typeface="Calibri"/>
                <a:cs typeface="Calibri"/>
                <a:sym typeface="Calibri"/>
              </a:rPr>
              <a:t>▪ </a:t>
            </a:r>
            <a:r>
              <a:rPr lang="fr-FR" sz="1100" b="1" dirty="0">
                <a:solidFill>
                  <a:schemeClr val="dk1"/>
                </a:solidFill>
                <a:latin typeface="Calibri"/>
                <a:ea typeface="Calibri"/>
                <a:cs typeface="Calibri"/>
                <a:sym typeface="Calibri"/>
              </a:rPr>
              <a:t>Gestion du projet </a:t>
            </a:r>
            <a:r>
              <a:rPr lang="fr-FR" sz="1100" dirty="0">
                <a:solidFill>
                  <a:schemeClr val="dk1"/>
                </a:solidFill>
                <a:latin typeface="Calibri"/>
                <a:ea typeface="Calibri"/>
                <a:cs typeface="Calibri"/>
                <a:sym typeface="Calibri"/>
              </a:rPr>
              <a:t>: //</a:t>
            </a:r>
            <a:r>
              <a:rPr lang="fr-FR" dirty="0"/>
              <a:t>méthodologie de développement, découpage du projet et planification.</a:t>
            </a:r>
            <a:endParaRPr lang="fr-FR" sz="1100" dirty="0">
              <a:solidFill>
                <a:schemeClr val="dk1"/>
              </a:solidFill>
              <a:latin typeface="Calibri"/>
              <a:ea typeface="Calibri"/>
              <a:cs typeface="Calibri"/>
              <a:sym typeface="Calibri"/>
            </a:endParaRPr>
          </a:p>
          <a:p>
            <a:pPr marL="0" lvl="0" indent="0" algn="l" rtl="0">
              <a:spcBef>
                <a:spcPts val="0"/>
              </a:spcBef>
              <a:spcAft>
                <a:spcPts val="0"/>
              </a:spcAft>
              <a:buNone/>
            </a:pPr>
            <a:r>
              <a:rPr lang="fr-FR" sz="1100" dirty="0">
                <a:solidFill>
                  <a:schemeClr val="dk1"/>
                </a:solidFill>
                <a:latin typeface="Calibri"/>
                <a:ea typeface="Calibri"/>
                <a:cs typeface="Calibri"/>
                <a:sym typeface="Calibri"/>
              </a:rPr>
              <a:t>▪ </a:t>
            </a:r>
            <a:r>
              <a:rPr lang="fr-FR" sz="1100" b="1" dirty="0">
                <a:solidFill>
                  <a:schemeClr val="dk1"/>
                </a:solidFill>
                <a:latin typeface="Calibri"/>
                <a:ea typeface="Calibri"/>
                <a:cs typeface="Calibri"/>
                <a:sym typeface="Calibri"/>
              </a:rPr>
              <a:t>Analyse et conception </a:t>
            </a:r>
            <a:r>
              <a:rPr lang="fr-FR" sz="1100" dirty="0">
                <a:solidFill>
                  <a:schemeClr val="dk1"/>
                </a:solidFill>
                <a:latin typeface="Calibri"/>
                <a:ea typeface="Calibri"/>
                <a:cs typeface="Calibri"/>
                <a:sym typeface="Calibri"/>
              </a:rPr>
              <a:t>: //</a:t>
            </a:r>
            <a:r>
              <a:rPr lang="fr-FR" dirty="0"/>
              <a:t>analyse des besoins fonctionnels et non fonctionnels, conception de la solution.</a:t>
            </a:r>
            <a:br>
              <a:rPr lang="fr-FR" sz="1100" dirty="0">
                <a:solidFill>
                  <a:schemeClr val="dk1"/>
                </a:solidFill>
                <a:latin typeface="Calibri"/>
                <a:ea typeface="Calibri"/>
                <a:cs typeface="Calibri"/>
                <a:sym typeface="Calibri"/>
              </a:rPr>
            </a:br>
            <a:r>
              <a:rPr lang="fr-FR" sz="1100" dirty="0">
                <a:solidFill>
                  <a:schemeClr val="dk1"/>
                </a:solidFill>
                <a:latin typeface="Calibri"/>
                <a:ea typeface="Calibri"/>
                <a:cs typeface="Calibri"/>
                <a:sym typeface="Calibri"/>
              </a:rPr>
              <a:t>▪ </a:t>
            </a:r>
            <a:r>
              <a:rPr lang="fr-FR" sz="1100" b="1" dirty="0">
                <a:solidFill>
                  <a:schemeClr val="dk1"/>
                </a:solidFill>
                <a:latin typeface="Calibri"/>
                <a:ea typeface="Calibri"/>
                <a:cs typeface="Calibri"/>
                <a:sym typeface="Calibri"/>
              </a:rPr>
              <a:t>Réalisation du projet </a:t>
            </a:r>
            <a:r>
              <a:rPr lang="fr-FR" sz="1100" dirty="0">
                <a:solidFill>
                  <a:schemeClr val="dk1"/>
                </a:solidFill>
                <a:latin typeface="Calibri"/>
                <a:ea typeface="Calibri"/>
                <a:cs typeface="Calibri"/>
                <a:sym typeface="Calibri"/>
              </a:rPr>
              <a:t>: //</a:t>
            </a:r>
            <a:r>
              <a:rPr lang="fr-FR" dirty="0"/>
              <a:t>développement des cas d’utilisation prioritaires, produit fini, choix technologiques.</a:t>
            </a:r>
            <a:endParaRPr lang="fr-FR" sz="110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1" dirty="0">
                <a:solidFill>
                  <a:schemeClr val="dk1"/>
                </a:solidFill>
                <a:latin typeface="Calibri"/>
                <a:ea typeface="Calibri"/>
                <a:cs typeface="Calibri"/>
                <a:sym typeface="Calibri"/>
              </a:rPr>
              <a:t>Conclusion et Perspectives </a:t>
            </a:r>
            <a:r>
              <a:rPr lang="fr-FR" sz="1100" dirty="0">
                <a:solidFill>
                  <a:schemeClr val="dk1"/>
                </a:solidFill>
                <a:latin typeface="Calibri"/>
                <a:ea typeface="Calibri"/>
                <a:cs typeface="Calibri"/>
                <a:sym typeface="Calibri"/>
              </a:rPr>
              <a:t>:</a:t>
            </a:r>
            <a:endParaRPr lang="fr-FR" dirty="0"/>
          </a:p>
          <a:p>
            <a:pPr marL="0" lvl="0" indent="0" algn="l" rtl="0">
              <a:spcBef>
                <a:spcPts val="0"/>
              </a:spcBef>
              <a:spcAft>
                <a:spcPts val="0"/>
              </a:spcAft>
              <a:buNone/>
            </a:pPr>
            <a:endParaRPr lang="fr-FR" sz="11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9268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43859fe5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943859fe5a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La réalisation de ce projet a exigé l’usage de multiples techniques et technologies. Voici un aperçu des technologies utilisées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09093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43859fe5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943859fe5a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err="1"/>
              <a:t>React</a:t>
            </a:r>
            <a:r>
              <a:rPr lang="fr-FR" dirty="0"/>
              <a:t> : une bibliothèque Javascript développée par Facebook.</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Kafka : Kafka est une plateforme de streaming distribuée par Apache pour gérer les flux de données en temps réel.</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Spring Boot : un </a:t>
            </a:r>
            <a:r>
              <a:rPr lang="fr-FR" dirty="0" err="1"/>
              <a:t>framework</a:t>
            </a:r>
            <a:r>
              <a:rPr lang="fr-FR" dirty="0"/>
              <a:t> pour simplifier le développement d’applications Spring.</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MySQL : un système de gestion de base de données libre.</a:t>
            </a:r>
            <a:endParaRPr dirty="0"/>
          </a:p>
        </p:txBody>
      </p:sp>
    </p:spTree>
    <p:extLst>
      <p:ext uri="{BB962C8B-B14F-4D97-AF65-F5344CB8AC3E}">
        <p14:creationId xmlns:p14="http://schemas.microsoft.com/office/powerpoint/2010/main" val="2275296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43859fe5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943859fe5a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FR" dirty="0"/>
              <a:t>Les outils et environnements utilisés sont :</a:t>
            </a:r>
          </a:p>
          <a:p>
            <a:pPr>
              <a:buFont typeface="+mj-lt"/>
              <a:buAutoNum type="arabicPeriod"/>
            </a:pPr>
            <a:r>
              <a:rPr lang="fr-FR" dirty="0"/>
              <a:t>Visual Studio Code : un éditeur de code open-source développé par Microsoft.</a:t>
            </a:r>
          </a:p>
          <a:p>
            <a:pPr>
              <a:buFont typeface="+mj-lt"/>
              <a:buAutoNum type="arabicPeriod"/>
            </a:pPr>
            <a:r>
              <a:rPr lang="fr-FR" dirty="0"/>
              <a:t>Spring </a:t>
            </a:r>
            <a:r>
              <a:rPr lang="fr-FR" dirty="0" err="1"/>
              <a:t>Initializr</a:t>
            </a:r>
            <a:r>
              <a:rPr lang="fr-FR" dirty="0"/>
              <a:t>: Spring </a:t>
            </a:r>
            <a:r>
              <a:rPr lang="fr-FR" dirty="0" err="1"/>
              <a:t>Initializr</a:t>
            </a:r>
            <a:r>
              <a:rPr lang="fr-FR" dirty="0"/>
              <a:t> est un outil en ligne permettant de générer rapidement des projets Spring Boot configurés avec les dépendances nécessaires.</a:t>
            </a:r>
          </a:p>
          <a:p>
            <a:pPr>
              <a:buFont typeface="+mj-lt"/>
              <a:buAutoNum type="arabicPeriod"/>
            </a:pPr>
            <a:r>
              <a:rPr lang="fr-FR" dirty="0" err="1"/>
              <a:t>IntelliJ</a:t>
            </a:r>
            <a:r>
              <a:rPr lang="fr-FR" dirty="0"/>
              <a:t> IDEA : un environnement de développement intégré (IDE) pour Java.</a:t>
            </a:r>
          </a:p>
          <a:p>
            <a:pPr>
              <a:buFont typeface="+mj-lt"/>
              <a:buAutoNum type="arabicPeriod"/>
            </a:pPr>
            <a:r>
              <a:rPr lang="fr-FR" dirty="0"/>
              <a:t>Postman : une plateforme API pour la création et l'utilisation d'API.</a:t>
            </a:r>
          </a:p>
          <a:p>
            <a:pPr>
              <a:buFont typeface="+mj-lt"/>
              <a:buAutoNum type="arabicPeriod"/>
            </a:pPr>
            <a:r>
              <a:rPr lang="fr-FR" dirty="0"/>
              <a:t>Git : un logiciel de gestion de versions décentralisé.</a:t>
            </a:r>
          </a:p>
          <a:p>
            <a:pPr>
              <a:buFont typeface="+mj-lt"/>
              <a:buAutoNum type="arabicPeriod"/>
            </a:pPr>
            <a:r>
              <a:rPr lang="fr-FR" dirty="0"/>
              <a:t>Maven est un outil de gestion de projet pour Java. Il gère les dépendances et automatise les processus de construction.</a:t>
            </a:r>
            <a:endParaRPr dirty="0"/>
          </a:p>
        </p:txBody>
      </p:sp>
    </p:spTree>
    <p:extLst>
      <p:ext uri="{BB962C8B-B14F-4D97-AF65-F5344CB8AC3E}">
        <p14:creationId xmlns:p14="http://schemas.microsoft.com/office/powerpoint/2010/main" val="1100018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43859fe5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943859fe5a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Voici la page de connexion de </a:t>
            </a:r>
            <a:r>
              <a:rPr lang="fr-FR" dirty="0" err="1"/>
              <a:t>WooConstruct</a:t>
            </a:r>
            <a:r>
              <a:rPr lang="fr-FR" dirty="0"/>
              <a:t>. Elle permet aux utilisateurs d'accéder à la plateforme en entrant leurs identifiants. Nous avons mis l'accent sur la simplicité et la sécurité avec une interface intuitive et des mesures de sécurité robustes pour protéger les données des utilisateurs.</a:t>
            </a:r>
            <a:endParaRPr dirty="0"/>
          </a:p>
        </p:txBody>
      </p:sp>
    </p:spTree>
    <p:extLst>
      <p:ext uri="{BB962C8B-B14F-4D97-AF65-F5344CB8AC3E}">
        <p14:creationId xmlns:p14="http://schemas.microsoft.com/office/powerpoint/2010/main" val="3243195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43859fe5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943859fe5a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Sur cette interface, nous avons la page d'inscription. Les nouveaux utilisateurs peuvent créer un compte en fournissant des informations de base. L'interface est conçue pour être conviviale , guidant l'utilisateur étape par étape pour une expérience fluide.</a:t>
            </a:r>
            <a:endParaRPr dirty="0"/>
          </a:p>
        </p:txBody>
      </p:sp>
    </p:spTree>
    <p:extLst>
      <p:ext uri="{BB962C8B-B14F-4D97-AF65-F5344CB8AC3E}">
        <p14:creationId xmlns:p14="http://schemas.microsoft.com/office/powerpoint/2010/main" val="17562387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43859fe5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943859fe5a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Ici, nous voyons le tableau de bord principal après connexion. Il offre un aperçu rapide des projets en cours, des tâches à accomplir, et des notifications importantes. Chaque utilisateur peut uniquement voir les chantiers auxquels il est associé. L'interface permet de changer la langue, de voir les notifications, et d'accéder à son profil. Si l'utilisateur a les autorisations nécessaires, il peut aussi accéder à la gestion du personnel, des fournisseurs, des stocks, et aux rapports d'activité.</a:t>
            </a:r>
            <a:endParaRPr dirty="0"/>
          </a:p>
        </p:txBody>
      </p:sp>
    </p:spTree>
    <p:extLst>
      <p:ext uri="{BB962C8B-B14F-4D97-AF65-F5344CB8AC3E}">
        <p14:creationId xmlns:p14="http://schemas.microsoft.com/office/powerpoint/2010/main" val="4272311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43859fe5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943859fe5a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Cette interface montre la création d'un nouveau chantier. Les utilisateurs peuvent entrer tous les détails nécessaires, comme les dates, les ressources allouées, et les objectifs. L'interface assure que toutes les informations cruciales sont collectées de manière structurée.</a:t>
            </a:r>
            <a:endParaRPr dirty="0"/>
          </a:p>
        </p:txBody>
      </p:sp>
    </p:spTree>
    <p:extLst>
      <p:ext uri="{BB962C8B-B14F-4D97-AF65-F5344CB8AC3E}">
        <p14:creationId xmlns:p14="http://schemas.microsoft.com/office/powerpoint/2010/main" val="986558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43859fe5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943859fe5a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Cette interface présente la vue détaillée d'un chantier. Les utilisateurs peuvent consulter toutes les informations relatives à un chantier spécifique, y compris l'état d'avancement, les rapports de terrain, et les budgets. C'est une vue complète pour un suivi précis.</a:t>
            </a:r>
            <a:endParaRPr dirty="0"/>
          </a:p>
        </p:txBody>
      </p:sp>
    </p:spTree>
    <p:extLst>
      <p:ext uri="{BB962C8B-B14F-4D97-AF65-F5344CB8AC3E}">
        <p14:creationId xmlns:p14="http://schemas.microsoft.com/office/powerpoint/2010/main" val="2537939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43859fe5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943859fe5a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Nous avons intégré une file d'actualité pour tenir les utilisateurs informés des mises à jour et des annonces importantes. Après avoir cliqué sur un chantier, l'utilisateur arrive sur cette interface. À gauche, il y a des options de navigation pour accéder à différentes sections du chantier. Les actualités affichent les annonces, la création, la modification ou la suppression d'entités ou de fiches, ainsi que l'auteur de chaque action et la date. En cas de modification, les champs modifiés, ainsi que les valeurs avant et après, sont visibles. Les utilisateurs voient les actualités en fonction de leur rôle : par exemple, un chef de chantier voit toutes les actualités, tandis qu'un ouvrier ne voit que celles qui le concernent, comme son planning ou ses tâches.</a:t>
            </a:r>
            <a:endParaRPr dirty="0"/>
          </a:p>
        </p:txBody>
      </p:sp>
    </p:spTree>
    <p:extLst>
      <p:ext uri="{BB962C8B-B14F-4D97-AF65-F5344CB8AC3E}">
        <p14:creationId xmlns:p14="http://schemas.microsoft.com/office/powerpoint/2010/main" val="3893310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43859fe5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943859fe5a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Cette interface montre la section financière de </a:t>
            </a:r>
            <a:r>
              <a:rPr lang="fr-FR" dirty="0" err="1"/>
              <a:t>WooConstruct</a:t>
            </a:r>
            <a:r>
              <a:rPr lang="fr-FR" dirty="0"/>
              <a:t>. Les utilisateurs peuvent gérer les budgets, suivre les dépenses, et générer des rapports financiers. L'objectif est de fournir une transparence totale sur l'aspect financier des projets.</a:t>
            </a:r>
            <a:endParaRPr dirty="0"/>
          </a:p>
        </p:txBody>
      </p:sp>
    </p:spTree>
    <p:extLst>
      <p:ext uri="{BB962C8B-B14F-4D97-AF65-F5344CB8AC3E}">
        <p14:creationId xmlns:p14="http://schemas.microsoft.com/office/powerpoint/2010/main" val="3463107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43859fe5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943859fe5a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endParaRPr lang="fr-FR" sz="1100" b="0" i="0" u="none" strike="noStrike" cap="none" dirty="0">
              <a:solidFill>
                <a:srgbClr val="000000"/>
              </a:solidFill>
              <a:effectLst/>
              <a:latin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Notre objectif principal est de faciliter et optimiser la gestion des chantiers pour les entreprises du bâtiment. Pour cela nous avons utilisé </a:t>
            </a:r>
            <a:r>
              <a:rPr lang="fr-FR" dirty="0" err="1"/>
              <a:t>WooConstruct</a:t>
            </a:r>
            <a:r>
              <a:rPr lang="fr-FR" dirty="0"/>
              <a:t> : une application web innovante conçue pour la gestion des chantiers. </a:t>
            </a:r>
            <a:br>
              <a:rPr lang="fr-FR" dirty="0"/>
            </a:br>
            <a:endParaRPr lang="fr-FR" sz="1800" dirty="0">
              <a:solidFill>
                <a:srgbClr val="556272"/>
              </a:solidFill>
              <a:latin typeface="Ubuntu"/>
              <a:ea typeface="Ubuntu"/>
              <a:cs typeface="Ubuntu"/>
              <a:sym typeface="Ubuntu"/>
            </a:endParaRPr>
          </a:p>
          <a:p>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43859fe5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943859fe5a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Ici, nous voyons l'interface pour les comptes rendus d'activité. Les chefs de chantier et les travailleurs peuvent entrer leurs rapports quotidiens, hebdomadaires, ou mensuels.</a:t>
            </a:r>
          </a:p>
          <a:p>
            <a:pPr marL="0" lvl="0" indent="0" algn="l" rtl="0">
              <a:spcBef>
                <a:spcPts val="0"/>
              </a:spcBef>
              <a:spcAft>
                <a:spcPts val="0"/>
              </a:spcAft>
              <a:buNone/>
            </a:pPr>
            <a:r>
              <a:rPr lang="fr-FR" dirty="0"/>
              <a:t>La somme des imputations pour chaque personne ne doit pas dépasser 1 par jour, ce qui est géré automatiquement par le système. Cela permet un suivi détaillé des activités et des progrès.</a:t>
            </a:r>
            <a:endParaRPr dirty="0"/>
          </a:p>
        </p:txBody>
      </p:sp>
    </p:spTree>
    <p:extLst>
      <p:ext uri="{BB962C8B-B14F-4D97-AF65-F5344CB8AC3E}">
        <p14:creationId xmlns:p14="http://schemas.microsoft.com/office/powerpoint/2010/main" val="2821286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43859fe5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943859fe5a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Le planning est essentiel pour la gestion de chantier. Cette interface permet aux utilisateurs de planifier les tâches, d'assigner des ressources, et de suivre les échéances. Nous avons intégré des outils de gestion de calendrier pour une planification efficace.</a:t>
            </a:r>
            <a:endParaRPr dirty="0"/>
          </a:p>
        </p:txBody>
      </p:sp>
    </p:spTree>
    <p:extLst>
      <p:ext uri="{BB962C8B-B14F-4D97-AF65-F5344CB8AC3E}">
        <p14:creationId xmlns:p14="http://schemas.microsoft.com/office/powerpoint/2010/main" val="1241181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43859fe5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943859fe5a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Et nous avons ici la création de tâche </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//Cette interface présente la gestion des tâches. Les utilisateurs peuvent créer, assigner, et suivre les tâches individuelles. Chaque tâche peut être détaillée avec des descriptions, des échéances, et des priorités pour une gestion optimale.</a:t>
            </a:r>
            <a:endParaRPr dirty="0"/>
          </a:p>
        </p:txBody>
      </p:sp>
    </p:spTree>
    <p:extLst>
      <p:ext uri="{BB962C8B-B14F-4D97-AF65-F5344CB8AC3E}">
        <p14:creationId xmlns:p14="http://schemas.microsoft.com/office/powerpoint/2010/main" val="29107952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43859fe5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943859fe5a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Ici nous avons la partie abonnement en 3 étapes</a:t>
            </a:r>
            <a:endParaRPr dirty="0"/>
          </a:p>
        </p:txBody>
      </p:sp>
    </p:spTree>
    <p:extLst>
      <p:ext uri="{BB962C8B-B14F-4D97-AF65-F5344CB8AC3E}">
        <p14:creationId xmlns:p14="http://schemas.microsoft.com/office/powerpoint/2010/main" val="1142663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43859fe5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943859fe5a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76777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43859fe5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943859fe5a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35459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En conclusion, le développement de </a:t>
            </a:r>
            <a:r>
              <a:rPr lang="fr-FR" dirty="0" err="1"/>
              <a:t>WooConstruct</a:t>
            </a:r>
            <a:r>
              <a:rPr lang="fr-FR" dirty="0"/>
              <a:t> a permis de créer une plateforme web novatrice pour la gestion et le suivi des chantiers, simplifiant la coordination et assurant un suivi rigoureux des projets. </a:t>
            </a:r>
          </a:p>
          <a:p>
            <a:pPr marL="158750" indent="0">
              <a:buNone/>
            </a:pPr>
            <a:r>
              <a:rPr lang="fr-FR" dirty="0"/>
              <a:t>Cette expérience a enrichi mes compétences en appliquant mes connaissances théoriques dans un contexte professionnel réel, tout en développant mes aptitudes en communication, gestion de projet et résolution de problèmes. Pour l'avenir, l'intégration de l'intelligence artificielle, une extension mobile, des fonctionnalités de collaboration avancée, une analyse de données approfondie, une sécurité renforcée et une meilleure interopérabilité promettent de renforcer encore l'efficacité et l'utilité de </a:t>
            </a:r>
            <a:r>
              <a:rPr lang="fr-FR" dirty="0" err="1"/>
              <a:t>WooConstruct</a:t>
            </a:r>
            <a:r>
              <a:rPr lang="fr-FR" dirty="0"/>
              <a:t>, en en faisant un outil indispensable pour la gestion moderne des chantiers.</a:t>
            </a:r>
          </a:p>
        </p:txBody>
      </p:sp>
    </p:spTree>
    <p:extLst>
      <p:ext uri="{BB962C8B-B14F-4D97-AF65-F5344CB8AC3E}">
        <p14:creationId xmlns:p14="http://schemas.microsoft.com/office/powerpoint/2010/main" val="8656681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Merci pour votre attention , et je suis a l’écoute de vos questions   </a:t>
            </a:r>
          </a:p>
          <a:p>
            <a:endParaRPr lang="fr-FR" dirty="0"/>
          </a:p>
          <a:p>
            <a:pPr marL="158750" indent="0">
              <a:buNone/>
            </a:pPr>
            <a:r>
              <a:rPr lang="fr-FR" dirty="0"/>
              <a:t>-La partie sécurité</a:t>
            </a:r>
          </a:p>
          <a:p>
            <a:pPr marL="158750" indent="0">
              <a:buNone/>
            </a:pPr>
            <a:r>
              <a:rPr lang="fr-FR" dirty="0"/>
              <a:t>Accès limité et les mots de passe</a:t>
            </a:r>
          </a:p>
          <a:p>
            <a:pPr marL="158750" indent="0">
              <a:buNone/>
            </a:pPr>
            <a:r>
              <a:rPr lang="fr-FR" dirty="0"/>
              <a:t>Cryptographie Asymétrique</a:t>
            </a:r>
            <a:br>
              <a:rPr lang="fr-FR" dirty="0"/>
            </a:br>
            <a:br>
              <a:rPr lang="fr-FR" dirty="0"/>
            </a:br>
            <a:r>
              <a:rPr lang="fr-FR" dirty="0"/>
              <a:t>-Les difficulté rencontrer pendant le stage </a:t>
            </a:r>
            <a:br>
              <a:rPr lang="fr-FR" dirty="0"/>
            </a:br>
            <a:r>
              <a:rPr lang="fr-FR" dirty="0"/>
              <a:t>les contraintes de temps  </a:t>
            </a:r>
            <a:r>
              <a:rPr lang="fr-FR" dirty="0" err="1"/>
              <a:t>parceque</a:t>
            </a:r>
            <a:r>
              <a:rPr lang="fr-FR" dirty="0"/>
              <a:t> pour chaque tache on a temps bien </a:t>
            </a:r>
            <a:r>
              <a:rPr lang="fr-FR" dirty="0" err="1"/>
              <a:t>determiner</a:t>
            </a:r>
            <a:br>
              <a:rPr lang="fr-FR" dirty="0"/>
            </a:br>
            <a:r>
              <a:rPr lang="fr-FR" dirty="0"/>
              <a:t>adaptation dans un environnement professionnel</a:t>
            </a:r>
          </a:p>
          <a:p>
            <a:pPr marL="158750" indent="0">
              <a:buNone/>
            </a:pPr>
            <a:r>
              <a:rPr lang="fr-FR" dirty="0"/>
              <a:t>L’accès au donné n’est pas toujours facile</a:t>
            </a:r>
            <a:br>
              <a:rPr lang="fr-FR" dirty="0"/>
            </a:br>
            <a:r>
              <a:rPr lang="fr-FR" dirty="0"/>
              <a:t>la maitrise des outils qui nécessite du temps et des efforts</a:t>
            </a:r>
          </a:p>
          <a:p>
            <a:pPr marL="158750" indent="0">
              <a:buNone/>
            </a:pPr>
            <a:r>
              <a:rPr lang="fr-FR" dirty="0"/>
              <a:t>Passage des cas académiques a des cas réelles</a:t>
            </a:r>
          </a:p>
          <a:p>
            <a:pPr marL="158750" indent="0">
              <a:buNone/>
            </a:pPr>
            <a:endParaRPr lang="fr-FR" dirty="0"/>
          </a:p>
          <a:p>
            <a:pPr marL="158750" indent="0">
              <a:buNone/>
            </a:pPr>
            <a:r>
              <a:rPr lang="fr-FR" dirty="0"/>
              <a:t>-ce que t’as appris pendant ton stage </a:t>
            </a:r>
          </a:p>
          <a:p>
            <a:pPr marL="158750" indent="0">
              <a:buNone/>
            </a:pPr>
            <a:r>
              <a:rPr lang="fr-FR" dirty="0"/>
              <a:t>Travail en équipe </a:t>
            </a:r>
            <a:br>
              <a:rPr lang="fr-FR" dirty="0"/>
            </a:br>
            <a:r>
              <a:rPr lang="fr-FR" dirty="0"/>
              <a:t>la résolution de problèmes complexes</a:t>
            </a:r>
          </a:p>
          <a:p>
            <a:pPr marL="158750" indent="0">
              <a:buNone/>
            </a:pPr>
            <a:r>
              <a:rPr lang="fr-FR" dirty="0"/>
              <a:t>La maitrise des outils </a:t>
            </a:r>
          </a:p>
          <a:p>
            <a:pPr marL="158750" indent="0">
              <a:buNone/>
            </a:pPr>
            <a:r>
              <a:rPr lang="fr-FR" dirty="0"/>
              <a:t>L’organisation du travail (planification)</a:t>
            </a:r>
            <a:br>
              <a:rPr lang="fr-FR" dirty="0"/>
            </a:br>
            <a:br>
              <a:rPr lang="fr-FR" dirty="0"/>
            </a:br>
            <a:r>
              <a:rPr lang="fr-FR" dirty="0"/>
              <a:t>-contribution </a:t>
            </a:r>
            <a:br>
              <a:rPr lang="fr-FR" dirty="0"/>
            </a:br>
            <a:r>
              <a:rPr lang="fr-FR" dirty="0"/>
              <a:t>la proposition de solutions réalisables et efficaces</a:t>
            </a:r>
          </a:p>
          <a:p>
            <a:pPr marL="158750" indent="0">
              <a:buNone/>
            </a:pPr>
            <a:r>
              <a:rPr lang="fr-FR" dirty="0"/>
              <a:t>Concevoir des fonctionnalité</a:t>
            </a:r>
          </a:p>
          <a:p>
            <a:pPr marL="158750" indent="0">
              <a:buNone/>
            </a:pPr>
            <a:r>
              <a:rPr lang="fr-FR" dirty="0"/>
              <a:t>La mise en place d’une fonctionnalité audit qui permet de gérer les actualités et les notifications</a:t>
            </a:r>
          </a:p>
          <a:p>
            <a:pPr marL="158750" indent="0">
              <a:buNone/>
            </a:pPr>
            <a:endParaRPr lang="fr-FR" dirty="0"/>
          </a:p>
          <a:p>
            <a:pPr marL="158750" indent="0">
              <a:buNone/>
            </a:pPr>
            <a:r>
              <a:rPr lang="fr-FR" dirty="0"/>
              <a:t>-promesse d’embauche</a:t>
            </a:r>
            <a:br>
              <a:rPr lang="fr-FR" dirty="0"/>
            </a:br>
            <a:r>
              <a:rPr lang="fr-FR" dirty="0"/>
              <a:t>au début y en avais pas mais dernièrement y’a une promesse d’embauche.</a:t>
            </a:r>
          </a:p>
          <a:p>
            <a:pPr marL="158750" indent="0">
              <a:buNone/>
            </a:pPr>
            <a:endParaRPr lang="fr-FR" dirty="0"/>
          </a:p>
          <a:p>
            <a:pPr marL="158750" indent="0">
              <a:buNone/>
            </a:pPr>
            <a:endParaRPr lang="fr-FR" dirty="0"/>
          </a:p>
          <a:p>
            <a:pPr marL="158750" indent="0">
              <a:buNone/>
            </a:pPr>
            <a:r>
              <a:rPr lang="fr-FR" dirty="0"/>
              <a:t>-Nous avons choisi d'utiliser ces technologies en raison de leurs avantages spécifiques :</a:t>
            </a:r>
          </a:p>
          <a:p>
            <a:pPr>
              <a:buFont typeface="Arial" panose="020B0604020202020204" pitchFamily="34" charset="0"/>
              <a:buChar char="•"/>
            </a:pPr>
            <a:r>
              <a:rPr lang="fr-FR" b="1" dirty="0"/>
              <a:t>Spring Boot</a:t>
            </a:r>
            <a:r>
              <a:rPr lang="fr-FR" dirty="0"/>
              <a:t> : Pour sa robustesse, sa flexibilité et son support pour les </a:t>
            </a:r>
            <a:r>
              <a:rPr lang="fr-FR" dirty="0" err="1"/>
              <a:t>microservices</a:t>
            </a:r>
            <a:r>
              <a:rPr lang="fr-FR" dirty="0"/>
              <a:t>, ce qui nous permet de développer des applications modulaires et évolutives.</a:t>
            </a:r>
          </a:p>
          <a:p>
            <a:pPr>
              <a:buFont typeface="Arial" panose="020B0604020202020204" pitchFamily="34" charset="0"/>
              <a:buChar char="•"/>
            </a:pPr>
            <a:r>
              <a:rPr lang="fr-FR" b="1" dirty="0" err="1"/>
              <a:t>React</a:t>
            </a:r>
            <a:r>
              <a:rPr lang="fr-FR" dirty="0"/>
              <a:t> : Pour son efficacité et sa capacité à créer des interfaces utilisateur dynamiques et réactives, améliorant ainsi l'expérience utilisateur.</a:t>
            </a:r>
          </a:p>
          <a:p>
            <a:pPr>
              <a:buFont typeface="Arial" panose="020B0604020202020204" pitchFamily="34" charset="0"/>
              <a:buChar char="•"/>
            </a:pPr>
            <a:r>
              <a:rPr lang="fr-FR" b="1" dirty="0"/>
              <a:t>Kafka</a:t>
            </a:r>
            <a:r>
              <a:rPr lang="fr-FR" dirty="0"/>
              <a:t> : Pour sa capacité à gérer de grandes quantités de données en temps réel, facilitant la communication asynchrone entre les </a:t>
            </a:r>
            <a:r>
              <a:rPr lang="fr-FR" dirty="0" err="1"/>
              <a:t>microservices</a:t>
            </a:r>
            <a:r>
              <a:rPr lang="fr-FR" dirty="0"/>
              <a:t>.</a:t>
            </a:r>
          </a:p>
          <a:p>
            <a:pPr>
              <a:buFont typeface="Arial" panose="020B0604020202020204" pitchFamily="34" charset="0"/>
              <a:buChar char="•"/>
            </a:pPr>
            <a:r>
              <a:rPr lang="fr-FR" b="1" dirty="0"/>
              <a:t>MySQL</a:t>
            </a:r>
            <a:r>
              <a:rPr lang="fr-FR" dirty="0"/>
              <a:t> : Pour sa fiabilité, ses performances élevées et sa compatibilité avec les exigences de notre application.</a:t>
            </a:r>
          </a:p>
          <a:p>
            <a:pPr>
              <a:buFont typeface="Arial" panose="020B0604020202020204" pitchFamily="34" charset="0"/>
              <a:buChar char="•"/>
            </a:pPr>
            <a:r>
              <a:rPr lang="fr-FR" b="1" dirty="0"/>
              <a:t>API Gateway (</a:t>
            </a:r>
            <a:r>
              <a:rPr lang="fr-FR" b="1" dirty="0" err="1"/>
              <a:t>Zuul</a:t>
            </a:r>
            <a:r>
              <a:rPr lang="fr-FR" b="1" dirty="0"/>
              <a:t> &amp; Eureka)</a:t>
            </a:r>
            <a:r>
              <a:rPr lang="fr-FR" dirty="0"/>
              <a:t> : Pour gérer et sécuriser le trafic des </a:t>
            </a:r>
            <a:r>
              <a:rPr lang="fr-FR" dirty="0" err="1"/>
              <a:t>microservices</a:t>
            </a:r>
            <a:r>
              <a:rPr lang="fr-FR" dirty="0"/>
              <a:t>, assurant une communication fluide et une gestion centralisée des API.</a:t>
            </a:r>
          </a:p>
          <a:p>
            <a:pPr>
              <a:buFont typeface="Arial" panose="020B0604020202020204" pitchFamily="34" charset="0"/>
              <a:buChar char="•"/>
            </a:pPr>
            <a:r>
              <a:rPr lang="fr-FR" b="1" dirty="0"/>
              <a:t>Alfresco</a:t>
            </a:r>
            <a:r>
              <a:rPr lang="fr-FR" dirty="0"/>
              <a:t> : Pour sa gestion efficace des documents et sa capacité à s'intégrer avec d'autres systèmes.</a:t>
            </a:r>
          </a:p>
          <a:p>
            <a:pPr marL="158750" indent="0">
              <a:buNone/>
            </a:pPr>
            <a:r>
              <a:rPr lang="fr-FR" dirty="0"/>
              <a:t>Ces choix technologiques garantissent une architecture scalable, performante et facile à maintenir.« </a:t>
            </a:r>
          </a:p>
          <a:p>
            <a:pPr marL="158750" indent="0">
              <a:buNone/>
            </a:pPr>
            <a:endParaRPr lang="fr-FR" dirty="0"/>
          </a:p>
          <a:p>
            <a:pPr marL="158750" indent="0">
              <a:buNone/>
            </a:pPr>
            <a:r>
              <a:rPr lang="fr-FR" dirty="0"/>
              <a:t>Une solution SaaS (Software as a Service) est un logiciel accessible via Internet, hébergé par un fournisseur. Les utilisateurs peuvent utiliser le logiciel en ligne sans l'installer, et le fournisseur s'occupe des mises à jour et de la maintenance.</a:t>
            </a:r>
          </a:p>
          <a:p>
            <a:pPr marL="158750" indent="0">
              <a:buNone/>
            </a:pPr>
            <a:endParaRPr lang="fr-FR" dirty="0"/>
          </a:p>
          <a:p>
            <a:pPr marL="158750" indent="0">
              <a:buNone/>
            </a:pPr>
            <a:endParaRPr lang="fr-FR" dirty="0"/>
          </a:p>
          <a:p>
            <a:pPr marL="158750" indent="0">
              <a:buNone/>
            </a:pPr>
            <a:endParaRPr lang="fr-FR" dirty="0"/>
          </a:p>
          <a:p>
            <a:pPr marL="158750" indent="0">
              <a:buNone/>
            </a:pPr>
            <a:endParaRPr lang="en-US" dirty="0"/>
          </a:p>
        </p:txBody>
      </p:sp>
    </p:spTree>
    <p:extLst>
      <p:ext uri="{BB962C8B-B14F-4D97-AF65-F5344CB8AC3E}">
        <p14:creationId xmlns:p14="http://schemas.microsoft.com/office/powerpoint/2010/main" val="64968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43859fe5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943859fe5a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Bien que diverses plateformes de gestion des chantiers existent, elles ne répondent pas entièrement aux besoins spécifiques d'</a:t>
            </a:r>
            <a:r>
              <a:rPr lang="fr-FR" dirty="0" err="1"/>
              <a:t>Altin</a:t>
            </a:r>
            <a:r>
              <a:rPr lang="fr-FR" dirty="0"/>
              <a:t> Conseil et Service. Le principal objectif de ce projet est de développer une solution personnalisée, </a:t>
            </a:r>
            <a:r>
              <a:rPr lang="fr-FR" dirty="0" err="1"/>
              <a:t>WooConstruct</a:t>
            </a:r>
            <a:r>
              <a:rPr lang="fr-FR" dirty="0"/>
              <a:t>, pour améliorer l'efficacité et la gestion des chantiers.</a:t>
            </a:r>
            <a:endParaRPr dirty="0"/>
          </a:p>
        </p:txBody>
      </p:sp>
    </p:spTree>
    <p:extLst>
      <p:ext uri="{BB962C8B-B14F-4D97-AF65-F5344CB8AC3E}">
        <p14:creationId xmlns:p14="http://schemas.microsoft.com/office/powerpoint/2010/main" val="3672185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L’organisme d’accueil </a:t>
            </a:r>
            <a:r>
              <a:rPr lang="fr-FR" dirty="0" err="1"/>
              <a:t>Altin</a:t>
            </a:r>
            <a:r>
              <a:rPr lang="fr-FR" dirty="0"/>
              <a:t> Conseil &amp; Services, fondée en 2018, est spécialisée dans le conseil à haute valeur ajoutée dans les domaines de l’assurance et de la finance. Composée de trois consultants architectes, elle se distingue par son expertise technique autour des technologies JEE, avec des clients prestigieux tels qu'AXA Maroc, APICIL, Carrefour et Fortis.</a:t>
            </a:r>
            <a:br>
              <a:rPr lang="fr-FR" dirty="0"/>
            </a:br>
            <a:r>
              <a:rPr lang="fr-FR" dirty="0"/>
              <a:t>Depuis 2022, </a:t>
            </a:r>
            <a:r>
              <a:rPr lang="fr-FR" dirty="0" err="1"/>
              <a:t>Altin</a:t>
            </a:r>
            <a:r>
              <a:rPr lang="fr-FR" dirty="0"/>
              <a:t> Conseil &amp; Services développe des solutions SAAS, incluant </a:t>
            </a:r>
            <a:r>
              <a:rPr lang="fr-FR" dirty="0" err="1"/>
              <a:t>Magica</a:t>
            </a:r>
            <a:r>
              <a:rPr lang="fr-FR" dirty="0"/>
              <a:t>, une solution pour la gestion des polices d’assurance inter-compagnies.</a:t>
            </a:r>
            <a:endParaRPr lang="en-US" dirty="0"/>
          </a:p>
        </p:txBody>
      </p:sp>
    </p:spTree>
    <p:extLst>
      <p:ext uri="{BB962C8B-B14F-4D97-AF65-F5344CB8AC3E}">
        <p14:creationId xmlns:p14="http://schemas.microsoft.com/office/powerpoint/2010/main" val="798828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Elle fait face à plusieurs défis avec ses méthodes actuelles de gestion et de suivi des chantiers.</a:t>
            </a:r>
          </a:p>
          <a:p>
            <a:r>
              <a:rPr lang="fr-FR" dirty="0"/>
              <a:t>Les pratiques traditionnelles entraînent des inefficacités opérationnelles, des coûts élevés et un manque de visibilité et de traçabilité des projets. Pour surmonter ces défis, nous avons identifié plusieurs points clés à aborder dans notre solution.</a:t>
            </a:r>
            <a:endParaRPr lang="en-US" dirty="0"/>
          </a:p>
        </p:txBody>
      </p:sp>
    </p:spTree>
    <p:extLst>
      <p:ext uri="{BB962C8B-B14F-4D97-AF65-F5344CB8AC3E}">
        <p14:creationId xmlns:p14="http://schemas.microsoft.com/office/powerpoint/2010/main" val="4031238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dirty="0"/>
              <a:t>Pami les objectifs du projet on a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1" dirty="0"/>
              <a:t>Automatisation des processus</a:t>
            </a:r>
            <a:r>
              <a:rPr lang="fr-FR" dirty="0"/>
              <a:t> : Pour Réduire les tâches manuelles et minimiser les erreurs.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1" dirty="0"/>
              <a:t>Centralisation de la gestion des chantiers</a:t>
            </a:r>
            <a:r>
              <a:rPr lang="fr-FR" dirty="0"/>
              <a:t> : Offrir une vue d'ensemble des projets et améliorer la traçabilité.</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1" dirty="0"/>
              <a:t>Optimisation de l'efficacité opérationnelle</a:t>
            </a:r>
            <a:r>
              <a:rPr lang="fr-FR" dirty="0"/>
              <a:t> : Rendre les processus plus rapides et plus efficaces.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1" dirty="0"/>
              <a:t>Mise à jour et exactitude des informations</a:t>
            </a:r>
            <a:r>
              <a:rPr lang="fr-FR" dirty="0"/>
              <a:t> : Assurer que les données sont toujours à jour et précises grâce à une interface intuitive et interactive.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b="1" dirty="0"/>
              <a:t>Amélioration de la coordination</a:t>
            </a:r>
            <a:r>
              <a:rPr lang="fr-FR" dirty="0"/>
              <a:t> : Faciliter la gestion des ressources humaines et la coordination des tâches.</a:t>
            </a:r>
            <a:endParaRPr lang="en-US" dirty="0"/>
          </a:p>
        </p:txBody>
      </p:sp>
    </p:spTree>
    <p:extLst>
      <p:ext uri="{BB962C8B-B14F-4D97-AF65-F5344CB8AC3E}">
        <p14:creationId xmlns:p14="http://schemas.microsoft.com/office/powerpoint/2010/main" val="2029530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1" dirty="0"/>
              <a:t>Notre solution permet :</a:t>
            </a:r>
          </a:p>
          <a:p>
            <a:r>
              <a:rPr lang="fr-FR" b="1" dirty="0"/>
              <a:t>Une Gestion Centralisée des Chantiers</a:t>
            </a:r>
            <a:endParaRPr lang="fr-FR" dirty="0"/>
          </a:p>
          <a:p>
            <a:pPr marL="158750" indent="0">
              <a:buFont typeface="Arial" panose="020B0604020202020204" pitchFamily="34" charset="0"/>
              <a:buNone/>
            </a:pPr>
            <a:r>
              <a:rPr lang="fr-FR" dirty="0"/>
              <a:t>//Centralisation de tous les documents et informations relatifs aux chantiers en un seul endroit.</a:t>
            </a:r>
          </a:p>
          <a:p>
            <a:pPr marL="158750" indent="0">
              <a:buFont typeface="Arial" panose="020B0604020202020204" pitchFamily="34" charset="0"/>
              <a:buNone/>
            </a:pPr>
            <a:r>
              <a:rPr lang="fr-FR" dirty="0"/>
              <a:t>Accès en temps réel aux données pour toutes les parties prenantes.</a:t>
            </a:r>
          </a:p>
          <a:p>
            <a:r>
              <a:rPr lang="fr-FR" b="1" dirty="0"/>
              <a:t>Une Optimisation de l'Efficacité Opérationnelle</a:t>
            </a:r>
            <a:endParaRPr lang="fr-FR" dirty="0"/>
          </a:p>
          <a:p>
            <a:pPr marL="158750" indent="0">
              <a:buFont typeface="Arial" panose="020B0604020202020204" pitchFamily="34" charset="0"/>
              <a:buNone/>
            </a:pPr>
            <a:r>
              <a:rPr lang="fr-FR" dirty="0"/>
              <a:t>//Automatisation des processus manuels pour réduire les erreurs et les délais.</a:t>
            </a:r>
          </a:p>
          <a:p>
            <a:pPr marL="158750" indent="0">
              <a:buFont typeface="Arial" panose="020B0604020202020204" pitchFamily="34" charset="0"/>
              <a:buNone/>
            </a:pPr>
            <a:r>
              <a:rPr lang="fr-FR" dirty="0"/>
              <a:t>Suivi en temps réel de l'avancement des travaux et des tâches.</a:t>
            </a:r>
          </a:p>
          <a:p>
            <a:r>
              <a:rPr lang="fr-FR" b="1" dirty="0"/>
              <a:t>Une Interface Utilisateur Intuitive</a:t>
            </a:r>
            <a:endParaRPr lang="fr-FR" dirty="0"/>
          </a:p>
          <a:p>
            <a:pPr marL="158750" indent="0">
              <a:buFont typeface="Arial" panose="020B0604020202020204" pitchFamily="34" charset="0"/>
              <a:buNone/>
            </a:pPr>
            <a:r>
              <a:rPr lang="fr-FR" dirty="0"/>
              <a:t>//Interface moderne, intuitive et interactive facilitant l'adoption par les utilisateurs.</a:t>
            </a:r>
          </a:p>
          <a:p>
            <a:pPr marL="158750" indent="0">
              <a:buFont typeface="Arial" panose="020B0604020202020204" pitchFamily="34" charset="0"/>
              <a:buNone/>
            </a:pPr>
            <a:r>
              <a:rPr lang="fr-FR" dirty="0"/>
              <a:t>Outils collaboratifs intégrés pour améliorer la communication et la coordination des équipes.</a:t>
            </a:r>
          </a:p>
          <a:p>
            <a:r>
              <a:rPr lang="fr-FR" b="1" dirty="0"/>
              <a:t>Une Sécurité et Fiabilité des Données</a:t>
            </a:r>
            <a:endParaRPr lang="fr-FR" dirty="0"/>
          </a:p>
          <a:p>
            <a:pPr marL="158750" indent="0">
              <a:buFont typeface="Arial" panose="020B0604020202020204" pitchFamily="34" charset="0"/>
              <a:buNone/>
            </a:pPr>
            <a:r>
              <a:rPr lang="fr-FR" dirty="0"/>
              <a:t>//Protection des données sensibles avec des mesures de sécurité robustes.</a:t>
            </a:r>
          </a:p>
          <a:p>
            <a:pPr marL="158750" indent="0">
              <a:buFont typeface="Arial" panose="020B0604020202020204" pitchFamily="34" charset="0"/>
              <a:buNone/>
            </a:pPr>
            <a:r>
              <a:rPr lang="fr-FR" dirty="0"/>
              <a:t>Fiabilité et disponibilité des données assurées pour un accès constant et sécurisé.</a:t>
            </a:r>
          </a:p>
          <a:p>
            <a:endParaRPr lang="en-US" dirty="0"/>
          </a:p>
        </p:txBody>
      </p:sp>
    </p:spTree>
    <p:extLst>
      <p:ext uri="{BB962C8B-B14F-4D97-AF65-F5344CB8AC3E}">
        <p14:creationId xmlns:p14="http://schemas.microsoft.com/office/powerpoint/2010/main" val="644123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943859fe5a_0_1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0" name="Google Shape;1290;g943859fe5a_0_1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Passons maintenant a la gestion du projet</a:t>
            </a:r>
            <a:endParaRPr dirty="0"/>
          </a:p>
        </p:txBody>
      </p:sp>
    </p:spTree>
    <p:extLst>
      <p:ext uri="{BB962C8B-B14F-4D97-AF65-F5344CB8AC3E}">
        <p14:creationId xmlns:p14="http://schemas.microsoft.com/office/powerpoint/2010/main" val="3203947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 Bullets">
  <p:cSld name="2 Bullets">
    <p:spTree>
      <p:nvGrpSpPr>
        <p:cNvPr id="1" name="Shape 193"/>
        <p:cNvGrpSpPr/>
        <p:nvPr/>
      </p:nvGrpSpPr>
      <p:grpSpPr>
        <a:xfrm>
          <a:off x="0" y="0"/>
          <a:ext cx="0" cy="0"/>
          <a:chOff x="0" y="0"/>
          <a:chExt cx="0" cy="0"/>
        </a:xfrm>
      </p:grpSpPr>
      <p:sp>
        <p:nvSpPr>
          <p:cNvPr id="194" name="Google Shape;194;p19"/>
          <p:cNvSpPr txBox="1">
            <a:spLocks noGrp="1"/>
          </p:cNvSpPr>
          <p:nvPr>
            <p:ph type="title"/>
          </p:nvPr>
        </p:nvSpPr>
        <p:spPr>
          <a:xfrm>
            <a:off x="246607" y="174198"/>
            <a:ext cx="8668011" cy="640119"/>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19"/>
          <p:cNvSpPr txBox="1">
            <a:spLocks noGrp="1"/>
          </p:cNvSpPr>
          <p:nvPr>
            <p:ph type="ftr" idx="11"/>
          </p:nvPr>
        </p:nvSpPr>
        <p:spPr>
          <a:xfrm>
            <a:off x="3028950" y="4792145"/>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19"/>
          <p:cNvSpPr txBox="1">
            <a:spLocks noGrp="1"/>
          </p:cNvSpPr>
          <p:nvPr>
            <p:ph type="sldNum" idx="12"/>
          </p:nvPr>
        </p:nvSpPr>
        <p:spPr>
          <a:xfrm>
            <a:off x="8555434" y="4800768"/>
            <a:ext cx="588388" cy="244556"/>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fld id="{00000000-1234-1234-1234-123412341234}" type="slidenum">
              <a:rPr lang="en-US" smtClean="0"/>
              <a:pPr/>
              <a:t>‹N°›</a:t>
            </a:fld>
            <a:endParaRPr lang="en-US"/>
          </a:p>
        </p:txBody>
      </p:sp>
      <p:sp>
        <p:nvSpPr>
          <p:cNvPr id="197" name="Google Shape;197;p19"/>
          <p:cNvSpPr/>
          <p:nvPr/>
        </p:nvSpPr>
        <p:spPr>
          <a:xfrm>
            <a:off x="1406760" y="2192032"/>
            <a:ext cx="164499" cy="164760"/>
          </a:xfrm>
          <a:prstGeom prst="rect">
            <a:avLst/>
          </a:prstGeom>
          <a:solidFill>
            <a:schemeClr val="accent1"/>
          </a:solidFill>
          <a:ln w="57150" cap="flat" cmpd="sng">
            <a:solidFill>
              <a:schemeClr val="lt1"/>
            </a:solidFill>
            <a:prstDash val="solid"/>
            <a:miter lim="800000"/>
            <a:headEnd type="none" w="sm" len="sm"/>
            <a:tailEnd type="none" w="sm" len="sm"/>
          </a:ln>
          <a:effectLst>
            <a:outerShdw sx="102000" sy="102000" algn="ctr" rotWithShape="0">
              <a:srgbClr val="000000">
                <a:alpha val="29803"/>
              </a:srgbClr>
            </a:outerShdw>
          </a:effectLst>
        </p:spPr>
        <p:txBody>
          <a:bodyPr spcFirstLastPara="1" wrap="square" lIns="45713" tIns="22850" rIns="45713" bIns="22850" anchor="ctr" anchorCtr="0">
            <a:noAutofit/>
          </a:bodyPr>
          <a:lstStyle/>
          <a:p>
            <a:pPr marL="0" marR="0" lvl="0" indent="0" algn="ctr" rtl="0">
              <a:spcBef>
                <a:spcPts val="0"/>
              </a:spcBef>
              <a:spcAft>
                <a:spcPts val="0"/>
              </a:spcAft>
              <a:buNone/>
            </a:pPr>
            <a:endParaRPr sz="1350" b="0" i="0" u="none" strike="noStrike" cap="none">
              <a:solidFill>
                <a:schemeClr val="lt1"/>
              </a:solidFill>
              <a:latin typeface="Ubuntu"/>
              <a:ea typeface="Ubuntu"/>
              <a:cs typeface="Ubuntu"/>
              <a:sym typeface="Ubuntu"/>
            </a:endParaRPr>
          </a:p>
        </p:txBody>
      </p:sp>
      <p:sp>
        <p:nvSpPr>
          <p:cNvPr id="198" name="Google Shape;198;p19"/>
          <p:cNvSpPr/>
          <p:nvPr/>
        </p:nvSpPr>
        <p:spPr>
          <a:xfrm>
            <a:off x="1406760" y="2941888"/>
            <a:ext cx="164499" cy="164760"/>
          </a:xfrm>
          <a:prstGeom prst="rect">
            <a:avLst/>
          </a:prstGeom>
          <a:solidFill>
            <a:schemeClr val="accent2"/>
          </a:solidFill>
          <a:ln w="57150" cap="flat" cmpd="sng">
            <a:solidFill>
              <a:schemeClr val="lt1"/>
            </a:solidFill>
            <a:prstDash val="solid"/>
            <a:miter lim="800000"/>
            <a:headEnd type="none" w="sm" len="sm"/>
            <a:tailEnd type="none" w="sm" len="sm"/>
          </a:ln>
          <a:effectLst>
            <a:outerShdw sx="102000" sy="102000" algn="ctr" rotWithShape="0">
              <a:srgbClr val="000000">
                <a:alpha val="29803"/>
              </a:srgbClr>
            </a:outerShdw>
          </a:effectLst>
        </p:spPr>
        <p:txBody>
          <a:bodyPr spcFirstLastPara="1" wrap="square" lIns="45713" tIns="22850" rIns="45713" bIns="22850" anchor="ctr" anchorCtr="0">
            <a:noAutofit/>
          </a:bodyPr>
          <a:lstStyle/>
          <a:p>
            <a:pPr marL="0" marR="0" lvl="0" indent="0" algn="ctr" rtl="0">
              <a:spcBef>
                <a:spcPts val="0"/>
              </a:spcBef>
              <a:spcAft>
                <a:spcPts val="0"/>
              </a:spcAft>
              <a:buNone/>
            </a:pPr>
            <a:endParaRPr sz="1350" b="0" i="0" u="none" strike="noStrike" cap="none">
              <a:solidFill>
                <a:schemeClr val="lt1"/>
              </a:solidFill>
              <a:latin typeface="Ubuntu"/>
              <a:ea typeface="Ubuntu"/>
              <a:cs typeface="Ubuntu"/>
              <a:sym typeface="Ubuntu"/>
            </a:endParaRPr>
          </a:p>
        </p:txBody>
      </p:sp>
      <p:sp>
        <p:nvSpPr>
          <p:cNvPr id="199" name="Google Shape;199;p19"/>
          <p:cNvSpPr txBox="1">
            <a:spLocks noGrp="1"/>
          </p:cNvSpPr>
          <p:nvPr>
            <p:ph type="body" idx="1"/>
          </p:nvPr>
        </p:nvSpPr>
        <p:spPr>
          <a:xfrm>
            <a:off x="1650423" y="2121807"/>
            <a:ext cx="5969577" cy="612993"/>
          </a:xfrm>
          <a:prstGeom prst="rect">
            <a:avLst/>
          </a:prstGeom>
          <a:noFill/>
          <a:ln>
            <a:noFill/>
          </a:ln>
        </p:spPr>
        <p:txBody>
          <a:bodyPr spcFirstLastPara="1" wrap="square" lIns="91425" tIns="45700" rIns="91425" bIns="45700" anchor="t" anchorCtr="0">
            <a:noAutofit/>
          </a:bodyPr>
          <a:lstStyle>
            <a:lvl1pPr marL="228600" lvl="0" indent="-114300" algn="l">
              <a:lnSpc>
                <a:spcPct val="130000"/>
              </a:lnSpc>
              <a:spcBef>
                <a:spcPts val="0"/>
              </a:spcBef>
              <a:spcAft>
                <a:spcPts val="0"/>
              </a:spcAft>
              <a:buClr>
                <a:schemeClr val="dk2"/>
              </a:buClr>
              <a:buSzPts val="2400"/>
              <a:buFont typeface="Ubuntu"/>
              <a:buNone/>
              <a:defRPr sz="1200">
                <a:solidFill>
                  <a:schemeClr val="dk2"/>
                </a:solidFill>
                <a:latin typeface="Ubuntu"/>
                <a:ea typeface="Ubuntu"/>
                <a:cs typeface="Ubuntu"/>
                <a:sym typeface="Ubuntu"/>
              </a:defRPr>
            </a:lvl1pPr>
            <a:lvl2pPr marL="457200" lvl="1" indent="-114300" algn="l">
              <a:lnSpc>
                <a:spcPct val="90000"/>
              </a:lnSpc>
              <a:spcBef>
                <a:spcPts val="375"/>
              </a:spcBef>
              <a:spcAft>
                <a:spcPts val="0"/>
              </a:spcAft>
              <a:buClr>
                <a:schemeClr val="dk1"/>
              </a:buClr>
              <a:buSzPts val="1800"/>
              <a:buNone/>
              <a:defRPr/>
            </a:lvl2pPr>
            <a:lvl3pPr marL="685800" lvl="2" indent="-114300" algn="l">
              <a:lnSpc>
                <a:spcPct val="90000"/>
              </a:lnSpc>
              <a:spcBef>
                <a:spcPts val="375"/>
              </a:spcBef>
              <a:spcAft>
                <a:spcPts val="0"/>
              </a:spcAft>
              <a:buClr>
                <a:schemeClr val="dk1"/>
              </a:buClr>
              <a:buSzPts val="1800"/>
              <a:buNone/>
              <a:defRPr/>
            </a:lvl3pPr>
            <a:lvl4pPr marL="914400" lvl="3" indent="-114300" algn="l">
              <a:lnSpc>
                <a:spcPct val="90000"/>
              </a:lnSpc>
              <a:spcBef>
                <a:spcPts val="375"/>
              </a:spcBef>
              <a:spcAft>
                <a:spcPts val="0"/>
              </a:spcAft>
              <a:buClr>
                <a:schemeClr val="dk1"/>
              </a:buClr>
              <a:buSzPts val="1800"/>
              <a:buNone/>
              <a:defRPr/>
            </a:lvl4pPr>
            <a:lvl5pPr marL="1143000" lvl="4" indent="-114300" algn="l">
              <a:lnSpc>
                <a:spcPct val="90000"/>
              </a:lnSpc>
              <a:spcBef>
                <a:spcPts val="375"/>
              </a:spcBef>
              <a:spcAft>
                <a:spcPts val="0"/>
              </a:spcAft>
              <a:buClr>
                <a:schemeClr val="dk1"/>
              </a:buClr>
              <a:buSzPts val="1800"/>
              <a:buNone/>
              <a:defRPr/>
            </a:lvl5pPr>
            <a:lvl6pPr marL="1371600" lvl="5" indent="-171450" algn="l">
              <a:lnSpc>
                <a:spcPct val="90000"/>
              </a:lnSpc>
              <a:spcBef>
                <a:spcPts val="375"/>
              </a:spcBef>
              <a:spcAft>
                <a:spcPts val="0"/>
              </a:spcAft>
              <a:buClr>
                <a:schemeClr val="dk1"/>
              </a:buClr>
              <a:buSzPts val="1800"/>
              <a:buChar char="•"/>
              <a:defRPr/>
            </a:lvl6pPr>
            <a:lvl7pPr marL="1600200" lvl="6" indent="-171450" algn="l">
              <a:lnSpc>
                <a:spcPct val="90000"/>
              </a:lnSpc>
              <a:spcBef>
                <a:spcPts val="375"/>
              </a:spcBef>
              <a:spcAft>
                <a:spcPts val="0"/>
              </a:spcAft>
              <a:buClr>
                <a:schemeClr val="dk1"/>
              </a:buClr>
              <a:buSzPts val="1800"/>
              <a:buChar char="•"/>
              <a:defRPr/>
            </a:lvl7pPr>
            <a:lvl8pPr marL="1828800" lvl="7" indent="-171450" algn="l">
              <a:lnSpc>
                <a:spcPct val="90000"/>
              </a:lnSpc>
              <a:spcBef>
                <a:spcPts val="375"/>
              </a:spcBef>
              <a:spcAft>
                <a:spcPts val="0"/>
              </a:spcAft>
              <a:buClr>
                <a:schemeClr val="dk1"/>
              </a:buClr>
              <a:buSzPts val="1800"/>
              <a:buChar char="•"/>
              <a:defRPr/>
            </a:lvl8pPr>
            <a:lvl9pPr marL="2057400" lvl="8" indent="-171450" algn="l">
              <a:lnSpc>
                <a:spcPct val="90000"/>
              </a:lnSpc>
              <a:spcBef>
                <a:spcPts val="375"/>
              </a:spcBef>
              <a:spcAft>
                <a:spcPts val="0"/>
              </a:spcAft>
              <a:buClr>
                <a:schemeClr val="dk1"/>
              </a:buClr>
              <a:buSzPts val="1800"/>
              <a:buChar char="•"/>
              <a:defRPr/>
            </a:lvl9pPr>
          </a:lstStyle>
          <a:p>
            <a:endParaRPr/>
          </a:p>
        </p:txBody>
      </p:sp>
      <p:sp>
        <p:nvSpPr>
          <p:cNvPr id="200" name="Google Shape;200;p19"/>
          <p:cNvSpPr txBox="1">
            <a:spLocks noGrp="1"/>
          </p:cNvSpPr>
          <p:nvPr>
            <p:ph type="body" idx="2"/>
          </p:nvPr>
        </p:nvSpPr>
        <p:spPr>
          <a:xfrm>
            <a:off x="1650423" y="2871662"/>
            <a:ext cx="5969577" cy="612993"/>
          </a:xfrm>
          <a:prstGeom prst="rect">
            <a:avLst/>
          </a:prstGeom>
          <a:noFill/>
          <a:ln>
            <a:noFill/>
          </a:ln>
        </p:spPr>
        <p:txBody>
          <a:bodyPr spcFirstLastPara="1" wrap="square" lIns="91425" tIns="45700" rIns="91425" bIns="45700" anchor="t" anchorCtr="0">
            <a:noAutofit/>
          </a:bodyPr>
          <a:lstStyle>
            <a:lvl1pPr marL="228600" lvl="0" indent="-114300" algn="l">
              <a:lnSpc>
                <a:spcPct val="130000"/>
              </a:lnSpc>
              <a:spcBef>
                <a:spcPts val="0"/>
              </a:spcBef>
              <a:spcAft>
                <a:spcPts val="0"/>
              </a:spcAft>
              <a:buClr>
                <a:schemeClr val="dk2"/>
              </a:buClr>
              <a:buSzPts val="2400"/>
              <a:buFont typeface="Ubuntu"/>
              <a:buNone/>
              <a:defRPr sz="1200">
                <a:solidFill>
                  <a:schemeClr val="dk2"/>
                </a:solidFill>
                <a:latin typeface="Ubuntu"/>
                <a:ea typeface="Ubuntu"/>
                <a:cs typeface="Ubuntu"/>
                <a:sym typeface="Ubuntu"/>
              </a:defRPr>
            </a:lvl1pPr>
            <a:lvl2pPr marL="457200" lvl="1" indent="-114300" algn="l">
              <a:lnSpc>
                <a:spcPct val="90000"/>
              </a:lnSpc>
              <a:spcBef>
                <a:spcPts val="375"/>
              </a:spcBef>
              <a:spcAft>
                <a:spcPts val="0"/>
              </a:spcAft>
              <a:buClr>
                <a:schemeClr val="dk1"/>
              </a:buClr>
              <a:buSzPts val="1800"/>
              <a:buNone/>
              <a:defRPr/>
            </a:lvl2pPr>
            <a:lvl3pPr marL="685800" lvl="2" indent="-114300" algn="l">
              <a:lnSpc>
                <a:spcPct val="90000"/>
              </a:lnSpc>
              <a:spcBef>
                <a:spcPts val="375"/>
              </a:spcBef>
              <a:spcAft>
                <a:spcPts val="0"/>
              </a:spcAft>
              <a:buClr>
                <a:schemeClr val="dk1"/>
              </a:buClr>
              <a:buSzPts val="1800"/>
              <a:buNone/>
              <a:defRPr/>
            </a:lvl3pPr>
            <a:lvl4pPr marL="914400" lvl="3" indent="-114300" algn="l">
              <a:lnSpc>
                <a:spcPct val="90000"/>
              </a:lnSpc>
              <a:spcBef>
                <a:spcPts val="375"/>
              </a:spcBef>
              <a:spcAft>
                <a:spcPts val="0"/>
              </a:spcAft>
              <a:buClr>
                <a:schemeClr val="dk1"/>
              </a:buClr>
              <a:buSzPts val="1800"/>
              <a:buNone/>
              <a:defRPr/>
            </a:lvl4pPr>
            <a:lvl5pPr marL="1143000" lvl="4" indent="-114300" algn="l">
              <a:lnSpc>
                <a:spcPct val="90000"/>
              </a:lnSpc>
              <a:spcBef>
                <a:spcPts val="375"/>
              </a:spcBef>
              <a:spcAft>
                <a:spcPts val="0"/>
              </a:spcAft>
              <a:buClr>
                <a:schemeClr val="dk1"/>
              </a:buClr>
              <a:buSzPts val="1800"/>
              <a:buNone/>
              <a:defRPr/>
            </a:lvl5pPr>
            <a:lvl6pPr marL="1371600" lvl="5" indent="-171450" algn="l">
              <a:lnSpc>
                <a:spcPct val="90000"/>
              </a:lnSpc>
              <a:spcBef>
                <a:spcPts val="375"/>
              </a:spcBef>
              <a:spcAft>
                <a:spcPts val="0"/>
              </a:spcAft>
              <a:buClr>
                <a:schemeClr val="dk1"/>
              </a:buClr>
              <a:buSzPts val="1800"/>
              <a:buChar char="•"/>
              <a:defRPr/>
            </a:lvl6pPr>
            <a:lvl7pPr marL="1600200" lvl="6" indent="-171450" algn="l">
              <a:lnSpc>
                <a:spcPct val="90000"/>
              </a:lnSpc>
              <a:spcBef>
                <a:spcPts val="375"/>
              </a:spcBef>
              <a:spcAft>
                <a:spcPts val="0"/>
              </a:spcAft>
              <a:buClr>
                <a:schemeClr val="dk1"/>
              </a:buClr>
              <a:buSzPts val="1800"/>
              <a:buChar char="•"/>
              <a:defRPr/>
            </a:lvl7pPr>
            <a:lvl8pPr marL="1828800" lvl="7" indent="-171450" algn="l">
              <a:lnSpc>
                <a:spcPct val="90000"/>
              </a:lnSpc>
              <a:spcBef>
                <a:spcPts val="375"/>
              </a:spcBef>
              <a:spcAft>
                <a:spcPts val="0"/>
              </a:spcAft>
              <a:buClr>
                <a:schemeClr val="dk1"/>
              </a:buClr>
              <a:buSzPts val="1800"/>
              <a:buChar char="•"/>
              <a:defRPr/>
            </a:lvl8pPr>
            <a:lvl9pPr marL="2057400" lvl="8" indent="-171450" algn="l">
              <a:lnSpc>
                <a:spcPct val="90000"/>
              </a:lnSpc>
              <a:spcBef>
                <a:spcPts val="375"/>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03724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500"/>
                                        <p:tgtEl>
                                          <p:spTgt spid="197"/>
                                        </p:tgtEl>
                                      </p:cBhvr>
                                    </p:animEffect>
                                  </p:childTnLst>
                                </p:cTn>
                              </p:par>
                              <p:par>
                                <p:cTn id="8" presetID="10" presetClass="entr" presetSubtype="0" fill="hold" nodeType="withEffect">
                                  <p:stCondLst>
                                    <p:cond delay="250"/>
                                  </p:stCondLst>
                                  <p:childTnLst>
                                    <p:set>
                                      <p:cBhvr>
                                        <p:cTn id="9" dur="1" fill="hold">
                                          <p:stCondLst>
                                            <p:cond delay="0"/>
                                          </p:stCondLst>
                                        </p:cTn>
                                        <p:tgtEl>
                                          <p:spTgt spid="199">
                                            <p:txEl>
                                              <p:pRg st="0" end="0"/>
                                            </p:txEl>
                                          </p:spTgt>
                                        </p:tgtEl>
                                        <p:attrNameLst>
                                          <p:attrName>style.visibility</p:attrName>
                                        </p:attrNameLst>
                                      </p:cBhvr>
                                      <p:to>
                                        <p:strVal val="visible"/>
                                      </p:to>
                                    </p:set>
                                    <p:animEffect transition="in" filter="fade">
                                      <p:cBhvr>
                                        <p:cTn id="10" dur="500"/>
                                        <p:tgtEl>
                                          <p:spTgt spid="199">
                                            <p:txEl>
                                              <p:pRg st="0" end="0"/>
                                            </p:txEl>
                                          </p:spTgt>
                                        </p:tgtEl>
                                      </p:cBhvr>
                                    </p:animEffect>
                                  </p:childTnLst>
                                </p:cTn>
                              </p:par>
                              <p:par>
                                <p:cTn id="11" presetID="10" presetClass="entr" presetSubtype="0" fill="hold" nodeType="withEffect">
                                  <p:stCondLst>
                                    <p:cond delay="250"/>
                                  </p:stCondLst>
                                  <p:childTnLst>
                                    <p:set>
                                      <p:cBhvr>
                                        <p:cTn id="12" dur="1" fill="hold">
                                          <p:stCondLst>
                                            <p:cond delay="0"/>
                                          </p:stCondLst>
                                        </p:cTn>
                                        <p:tgtEl>
                                          <p:spTgt spid="199">
                                            <p:txEl>
                                              <p:charRg st="1" end="1"/>
                                            </p:txEl>
                                          </p:spTgt>
                                        </p:tgtEl>
                                        <p:attrNameLst>
                                          <p:attrName>style.visibility</p:attrName>
                                        </p:attrNameLst>
                                      </p:cBhvr>
                                      <p:to>
                                        <p:strVal val="visible"/>
                                      </p:to>
                                    </p:set>
                                    <p:animEffect transition="in" filter="fade">
                                      <p:cBhvr>
                                        <p:cTn id="13" dur="500"/>
                                        <p:tgtEl>
                                          <p:spTgt spid="199">
                                            <p:txEl>
                                              <p:charRg st="1" end="1"/>
                                            </p:txEl>
                                          </p:spTgt>
                                        </p:tgtEl>
                                      </p:cBhvr>
                                    </p:animEffect>
                                  </p:childTnLst>
                                </p:cTn>
                              </p:par>
                              <p:par>
                                <p:cTn id="14" presetID="10" presetClass="entr" presetSubtype="0" fill="hold" nodeType="withEffect">
                                  <p:stCondLst>
                                    <p:cond delay="250"/>
                                  </p:stCondLst>
                                  <p:childTnLst>
                                    <p:set>
                                      <p:cBhvr>
                                        <p:cTn id="15" dur="1" fill="hold">
                                          <p:stCondLst>
                                            <p:cond delay="0"/>
                                          </p:stCondLst>
                                        </p:cTn>
                                        <p:tgtEl>
                                          <p:spTgt spid="199">
                                            <p:txEl>
                                              <p:charRg st="1" end="1"/>
                                            </p:txEl>
                                          </p:spTgt>
                                        </p:tgtEl>
                                        <p:attrNameLst>
                                          <p:attrName>style.visibility</p:attrName>
                                        </p:attrNameLst>
                                      </p:cBhvr>
                                      <p:to>
                                        <p:strVal val="visible"/>
                                      </p:to>
                                    </p:set>
                                    <p:animEffect transition="in" filter="fade">
                                      <p:cBhvr>
                                        <p:cTn id="16" dur="500"/>
                                        <p:tgtEl>
                                          <p:spTgt spid="199">
                                            <p:txEl>
                                              <p:charRg st="1" end="1"/>
                                            </p:txEl>
                                          </p:spTgt>
                                        </p:tgtEl>
                                      </p:cBhvr>
                                    </p:animEffect>
                                  </p:childTnLst>
                                </p:cTn>
                              </p:par>
                              <p:par>
                                <p:cTn id="17" presetID="10" presetClass="entr" presetSubtype="0" fill="hold" nodeType="withEffect">
                                  <p:stCondLst>
                                    <p:cond delay="250"/>
                                  </p:stCondLst>
                                  <p:childTnLst>
                                    <p:set>
                                      <p:cBhvr>
                                        <p:cTn id="18" dur="1" fill="hold">
                                          <p:stCondLst>
                                            <p:cond delay="0"/>
                                          </p:stCondLst>
                                        </p:cTn>
                                        <p:tgtEl>
                                          <p:spTgt spid="199">
                                            <p:txEl>
                                              <p:charRg st="1" end="1"/>
                                            </p:txEl>
                                          </p:spTgt>
                                        </p:tgtEl>
                                        <p:attrNameLst>
                                          <p:attrName>style.visibility</p:attrName>
                                        </p:attrNameLst>
                                      </p:cBhvr>
                                      <p:to>
                                        <p:strVal val="visible"/>
                                      </p:to>
                                    </p:set>
                                    <p:animEffect transition="in" filter="fade">
                                      <p:cBhvr>
                                        <p:cTn id="19" dur="500"/>
                                        <p:tgtEl>
                                          <p:spTgt spid="199">
                                            <p:txEl>
                                              <p:charRg st="1" end="1"/>
                                            </p:txEl>
                                          </p:spTgt>
                                        </p:tgtEl>
                                      </p:cBhvr>
                                    </p:animEffect>
                                  </p:childTnLst>
                                </p:cTn>
                              </p:par>
                              <p:par>
                                <p:cTn id="20" presetID="10" presetClass="entr" presetSubtype="0" fill="hold" nodeType="withEffect">
                                  <p:stCondLst>
                                    <p:cond delay="250"/>
                                  </p:stCondLst>
                                  <p:childTnLst>
                                    <p:set>
                                      <p:cBhvr>
                                        <p:cTn id="21" dur="1" fill="hold">
                                          <p:stCondLst>
                                            <p:cond delay="0"/>
                                          </p:stCondLst>
                                        </p:cTn>
                                        <p:tgtEl>
                                          <p:spTgt spid="199">
                                            <p:txEl>
                                              <p:charRg st="1" end="1"/>
                                            </p:txEl>
                                          </p:spTgt>
                                        </p:tgtEl>
                                        <p:attrNameLst>
                                          <p:attrName>style.visibility</p:attrName>
                                        </p:attrNameLst>
                                      </p:cBhvr>
                                      <p:to>
                                        <p:strVal val="visible"/>
                                      </p:to>
                                    </p:set>
                                    <p:animEffect transition="in" filter="fade">
                                      <p:cBhvr>
                                        <p:cTn id="22" dur="500"/>
                                        <p:tgtEl>
                                          <p:spTgt spid="199">
                                            <p:txEl>
                                              <p:charRg st="1" end="1"/>
                                            </p:txEl>
                                          </p:spTgt>
                                        </p:tgtEl>
                                      </p:cBhvr>
                                    </p:animEffect>
                                  </p:childTnLst>
                                </p:cTn>
                              </p:par>
                              <p:par>
                                <p:cTn id="23" presetID="10" presetClass="entr" presetSubtype="0" fill="hold" nodeType="withEffect">
                                  <p:stCondLst>
                                    <p:cond delay="250"/>
                                  </p:stCondLst>
                                  <p:childTnLst>
                                    <p:set>
                                      <p:cBhvr>
                                        <p:cTn id="24" dur="1" fill="hold">
                                          <p:stCondLst>
                                            <p:cond delay="0"/>
                                          </p:stCondLst>
                                        </p:cTn>
                                        <p:tgtEl>
                                          <p:spTgt spid="199">
                                            <p:txEl>
                                              <p:charRg st="1" end="1"/>
                                            </p:txEl>
                                          </p:spTgt>
                                        </p:tgtEl>
                                        <p:attrNameLst>
                                          <p:attrName>style.visibility</p:attrName>
                                        </p:attrNameLst>
                                      </p:cBhvr>
                                      <p:to>
                                        <p:strVal val="visible"/>
                                      </p:to>
                                    </p:set>
                                    <p:animEffect transition="in" filter="fade">
                                      <p:cBhvr>
                                        <p:cTn id="25" dur="500"/>
                                        <p:tgtEl>
                                          <p:spTgt spid="199">
                                            <p:txEl>
                                              <p:charRg st="1" end="1"/>
                                            </p:txEl>
                                          </p:spTgt>
                                        </p:tgtEl>
                                      </p:cBhvr>
                                    </p:animEffect>
                                  </p:childTnLst>
                                </p:cTn>
                              </p:par>
                              <p:par>
                                <p:cTn id="26" presetID="10" presetClass="entr" presetSubtype="0" fill="hold" nodeType="withEffect">
                                  <p:stCondLst>
                                    <p:cond delay="250"/>
                                  </p:stCondLst>
                                  <p:childTnLst>
                                    <p:set>
                                      <p:cBhvr>
                                        <p:cTn id="27" dur="1" fill="hold">
                                          <p:stCondLst>
                                            <p:cond delay="0"/>
                                          </p:stCondLst>
                                        </p:cTn>
                                        <p:tgtEl>
                                          <p:spTgt spid="199">
                                            <p:txEl>
                                              <p:charRg st="1" end="1"/>
                                            </p:txEl>
                                          </p:spTgt>
                                        </p:tgtEl>
                                        <p:attrNameLst>
                                          <p:attrName>style.visibility</p:attrName>
                                        </p:attrNameLst>
                                      </p:cBhvr>
                                      <p:to>
                                        <p:strVal val="visible"/>
                                      </p:to>
                                    </p:set>
                                    <p:animEffect transition="in" filter="fade">
                                      <p:cBhvr>
                                        <p:cTn id="28" dur="500"/>
                                        <p:tgtEl>
                                          <p:spTgt spid="199">
                                            <p:txEl>
                                              <p:charRg st="1" end="1"/>
                                            </p:txEl>
                                          </p:spTgt>
                                        </p:tgtEl>
                                      </p:cBhvr>
                                    </p:animEffect>
                                  </p:childTnLst>
                                </p:cTn>
                              </p:par>
                              <p:par>
                                <p:cTn id="29" presetID="10" presetClass="entr" presetSubtype="0" fill="hold" nodeType="withEffect">
                                  <p:stCondLst>
                                    <p:cond delay="250"/>
                                  </p:stCondLst>
                                  <p:childTnLst>
                                    <p:set>
                                      <p:cBhvr>
                                        <p:cTn id="30" dur="1" fill="hold">
                                          <p:stCondLst>
                                            <p:cond delay="0"/>
                                          </p:stCondLst>
                                        </p:cTn>
                                        <p:tgtEl>
                                          <p:spTgt spid="199">
                                            <p:txEl>
                                              <p:charRg st="1" end="1"/>
                                            </p:txEl>
                                          </p:spTgt>
                                        </p:tgtEl>
                                        <p:attrNameLst>
                                          <p:attrName>style.visibility</p:attrName>
                                        </p:attrNameLst>
                                      </p:cBhvr>
                                      <p:to>
                                        <p:strVal val="visible"/>
                                      </p:to>
                                    </p:set>
                                    <p:animEffect transition="in" filter="fade">
                                      <p:cBhvr>
                                        <p:cTn id="31" dur="500"/>
                                        <p:tgtEl>
                                          <p:spTgt spid="199">
                                            <p:txEl>
                                              <p:charRg st="1" end="1"/>
                                            </p:txEl>
                                          </p:spTgt>
                                        </p:tgtEl>
                                      </p:cBhvr>
                                    </p:animEffect>
                                  </p:childTnLst>
                                </p:cTn>
                              </p:par>
                              <p:par>
                                <p:cTn id="32" presetID="10" presetClass="entr" presetSubtype="0" fill="hold" nodeType="withEffect">
                                  <p:stCondLst>
                                    <p:cond delay="250"/>
                                  </p:stCondLst>
                                  <p:childTnLst>
                                    <p:set>
                                      <p:cBhvr>
                                        <p:cTn id="33" dur="1" fill="hold">
                                          <p:stCondLst>
                                            <p:cond delay="0"/>
                                          </p:stCondLst>
                                        </p:cTn>
                                        <p:tgtEl>
                                          <p:spTgt spid="199">
                                            <p:txEl>
                                              <p:charRg st="1" end="1"/>
                                            </p:txEl>
                                          </p:spTgt>
                                        </p:tgtEl>
                                        <p:attrNameLst>
                                          <p:attrName>style.visibility</p:attrName>
                                        </p:attrNameLst>
                                      </p:cBhvr>
                                      <p:to>
                                        <p:strVal val="visible"/>
                                      </p:to>
                                    </p:set>
                                    <p:animEffect transition="in" filter="fade">
                                      <p:cBhvr>
                                        <p:cTn id="34" dur="500"/>
                                        <p:tgtEl>
                                          <p:spTgt spid="199">
                                            <p:txEl>
                                              <p:charRg st="1" end="1"/>
                                            </p:txEl>
                                          </p:spTgt>
                                        </p:tgtEl>
                                      </p:cBhvr>
                                    </p:animEffect>
                                  </p:childTnLst>
                                </p:cTn>
                              </p:par>
                            </p:childTnLst>
                          </p:cTn>
                        </p:par>
                        <p:par>
                          <p:cTn id="35" fill="hold">
                            <p:stCondLst>
                              <p:cond delay="500"/>
                            </p:stCondLst>
                            <p:childTnLst>
                              <p:par>
                                <p:cTn id="36" presetID="10" presetClass="entr" presetSubtype="0" fill="hold" nodeType="afterEffect">
                                  <p:stCondLst>
                                    <p:cond delay="250"/>
                                  </p:stCondLst>
                                  <p:childTnLst>
                                    <p:set>
                                      <p:cBhvr>
                                        <p:cTn id="37" dur="1" fill="hold">
                                          <p:stCondLst>
                                            <p:cond delay="0"/>
                                          </p:stCondLst>
                                        </p:cTn>
                                        <p:tgtEl>
                                          <p:spTgt spid="198"/>
                                        </p:tgtEl>
                                        <p:attrNameLst>
                                          <p:attrName>style.visibility</p:attrName>
                                        </p:attrNameLst>
                                      </p:cBhvr>
                                      <p:to>
                                        <p:strVal val="visible"/>
                                      </p:to>
                                    </p:set>
                                    <p:animEffect transition="in" filter="fade">
                                      <p:cBhvr>
                                        <p:cTn id="38" dur="500"/>
                                        <p:tgtEl>
                                          <p:spTgt spid="198"/>
                                        </p:tgtEl>
                                      </p:cBhvr>
                                    </p:animEffect>
                                  </p:childTnLst>
                                </p:cTn>
                              </p:par>
                              <p:par>
                                <p:cTn id="39" presetID="10" presetClass="entr" presetSubtype="0" fill="hold" nodeType="withEffect">
                                  <p:stCondLst>
                                    <p:cond delay="500"/>
                                  </p:stCondLst>
                                  <p:childTnLst>
                                    <p:set>
                                      <p:cBhvr>
                                        <p:cTn id="40" dur="1" fill="hold">
                                          <p:stCondLst>
                                            <p:cond delay="0"/>
                                          </p:stCondLst>
                                        </p:cTn>
                                        <p:tgtEl>
                                          <p:spTgt spid="200">
                                            <p:txEl>
                                              <p:pRg st="0" end="0"/>
                                            </p:txEl>
                                          </p:spTgt>
                                        </p:tgtEl>
                                        <p:attrNameLst>
                                          <p:attrName>style.visibility</p:attrName>
                                        </p:attrNameLst>
                                      </p:cBhvr>
                                      <p:to>
                                        <p:strVal val="visible"/>
                                      </p:to>
                                    </p:set>
                                    <p:animEffect transition="in" filter="fade">
                                      <p:cBhvr>
                                        <p:cTn id="41" dur="500"/>
                                        <p:tgtEl>
                                          <p:spTgt spid="200">
                                            <p:txEl>
                                              <p:pRg st="0" end="0"/>
                                            </p:txEl>
                                          </p:spTgt>
                                        </p:tgtEl>
                                      </p:cBhvr>
                                    </p:animEffect>
                                  </p:childTnLst>
                                </p:cTn>
                              </p:par>
                              <p:par>
                                <p:cTn id="42" presetID="10" presetClass="entr" presetSubtype="0" fill="hold" nodeType="withEffect">
                                  <p:stCondLst>
                                    <p:cond delay="500"/>
                                  </p:stCondLst>
                                  <p:childTnLst>
                                    <p:set>
                                      <p:cBhvr>
                                        <p:cTn id="43" dur="1" fill="hold">
                                          <p:stCondLst>
                                            <p:cond delay="0"/>
                                          </p:stCondLst>
                                        </p:cTn>
                                        <p:tgtEl>
                                          <p:spTgt spid="200">
                                            <p:txEl>
                                              <p:charRg st="1" end="1"/>
                                            </p:txEl>
                                          </p:spTgt>
                                        </p:tgtEl>
                                        <p:attrNameLst>
                                          <p:attrName>style.visibility</p:attrName>
                                        </p:attrNameLst>
                                      </p:cBhvr>
                                      <p:to>
                                        <p:strVal val="visible"/>
                                      </p:to>
                                    </p:set>
                                    <p:animEffect transition="in" filter="fade">
                                      <p:cBhvr>
                                        <p:cTn id="44" dur="500"/>
                                        <p:tgtEl>
                                          <p:spTgt spid="200">
                                            <p:txEl>
                                              <p:charRg st="1" end="1"/>
                                            </p:txEl>
                                          </p:spTgt>
                                        </p:tgtEl>
                                      </p:cBhvr>
                                    </p:animEffect>
                                  </p:childTnLst>
                                </p:cTn>
                              </p:par>
                              <p:par>
                                <p:cTn id="45" presetID="10" presetClass="entr" presetSubtype="0" fill="hold" nodeType="withEffect">
                                  <p:stCondLst>
                                    <p:cond delay="500"/>
                                  </p:stCondLst>
                                  <p:childTnLst>
                                    <p:set>
                                      <p:cBhvr>
                                        <p:cTn id="46" dur="1" fill="hold">
                                          <p:stCondLst>
                                            <p:cond delay="0"/>
                                          </p:stCondLst>
                                        </p:cTn>
                                        <p:tgtEl>
                                          <p:spTgt spid="200">
                                            <p:txEl>
                                              <p:charRg st="1" end="1"/>
                                            </p:txEl>
                                          </p:spTgt>
                                        </p:tgtEl>
                                        <p:attrNameLst>
                                          <p:attrName>style.visibility</p:attrName>
                                        </p:attrNameLst>
                                      </p:cBhvr>
                                      <p:to>
                                        <p:strVal val="visible"/>
                                      </p:to>
                                    </p:set>
                                    <p:animEffect transition="in" filter="fade">
                                      <p:cBhvr>
                                        <p:cTn id="47" dur="500"/>
                                        <p:tgtEl>
                                          <p:spTgt spid="200">
                                            <p:txEl>
                                              <p:charRg st="1" end="1"/>
                                            </p:txEl>
                                          </p:spTgt>
                                        </p:tgtEl>
                                      </p:cBhvr>
                                    </p:animEffect>
                                  </p:childTnLst>
                                </p:cTn>
                              </p:par>
                              <p:par>
                                <p:cTn id="48" presetID="10" presetClass="entr" presetSubtype="0" fill="hold" nodeType="withEffect">
                                  <p:stCondLst>
                                    <p:cond delay="500"/>
                                  </p:stCondLst>
                                  <p:childTnLst>
                                    <p:set>
                                      <p:cBhvr>
                                        <p:cTn id="49" dur="1" fill="hold">
                                          <p:stCondLst>
                                            <p:cond delay="0"/>
                                          </p:stCondLst>
                                        </p:cTn>
                                        <p:tgtEl>
                                          <p:spTgt spid="200">
                                            <p:txEl>
                                              <p:charRg st="1" end="1"/>
                                            </p:txEl>
                                          </p:spTgt>
                                        </p:tgtEl>
                                        <p:attrNameLst>
                                          <p:attrName>style.visibility</p:attrName>
                                        </p:attrNameLst>
                                      </p:cBhvr>
                                      <p:to>
                                        <p:strVal val="visible"/>
                                      </p:to>
                                    </p:set>
                                    <p:animEffect transition="in" filter="fade">
                                      <p:cBhvr>
                                        <p:cTn id="50" dur="500"/>
                                        <p:tgtEl>
                                          <p:spTgt spid="200">
                                            <p:txEl>
                                              <p:charRg st="1" end="1"/>
                                            </p:txEl>
                                          </p:spTgt>
                                        </p:tgtEl>
                                      </p:cBhvr>
                                    </p:animEffect>
                                  </p:childTnLst>
                                </p:cTn>
                              </p:par>
                              <p:par>
                                <p:cTn id="51" presetID="10" presetClass="entr" presetSubtype="0" fill="hold" nodeType="withEffect">
                                  <p:stCondLst>
                                    <p:cond delay="500"/>
                                  </p:stCondLst>
                                  <p:childTnLst>
                                    <p:set>
                                      <p:cBhvr>
                                        <p:cTn id="52" dur="1" fill="hold">
                                          <p:stCondLst>
                                            <p:cond delay="0"/>
                                          </p:stCondLst>
                                        </p:cTn>
                                        <p:tgtEl>
                                          <p:spTgt spid="200">
                                            <p:txEl>
                                              <p:charRg st="1" end="1"/>
                                            </p:txEl>
                                          </p:spTgt>
                                        </p:tgtEl>
                                        <p:attrNameLst>
                                          <p:attrName>style.visibility</p:attrName>
                                        </p:attrNameLst>
                                      </p:cBhvr>
                                      <p:to>
                                        <p:strVal val="visible"/>
                                      </p:to>
                                    </p:set>
                                    <p:animEffect transition="in" filter="fade">
                                      <p:cBhvr>
                                        <p:cTn id="53" dur="500"/>
                                        <p:tgtEl>
                                          <p:spTgt spid="200">
                                            <p:txEl>
                                              <p:charRg st="1" end="1"/>
                                            </p:txEl>
                                          </p:spTgt>
                                        </p:tgtEl>
                                      </p:cBhvr>
                                    </p:animEffect>
                                  </p:childTnLst>
                                </p:cTn>
                              </p:par>
                              <p:par>
                                <p:cTn id="54" presetID="10" presetClass="entr" presetSubtype="0" fill="hold" nodeType="withEffect">
                                  <p:stCondLst>
                                    <p:cond delay="500"/>
                                  </p:stCondLst>
                                  <p:childTnLst>
                                    <p:set>
                                      <p:cBhvr>
                                        <p:cTn id="55" dur="1" fill="hold">
                                          <p:stCondLst>
                                            <p:cond delay="0"/>
                                          </p:stCondLst>
                                        </p:cTn>
                                        <p:tgtEl>
                                          <p:spTgt spid="200">
                                            <p:txEl>
                                              <p:charRg st="1" end="1"/>
                                            </p:txEl>
                                          </p:spTgt>
                                        </p:tgtEl>
                                        <p:attrNameLst>
                                          <p:attrName>style.visibility</p:attrName>
                                        </p:attrNameLst>
                                      </p:cBhvr>
                                      <p:to>
                                        <p:strVal val="visible"/>
                                      </p:to>
                                    </p:set>
                                    <p:animEffect transition="in" filter="fade">
                                      <p:cBhvr>
                                        <p:cTn id="56" dur="500"/>
                                        <p:tgtEl>
                                          <p:spTgt spid="200">
                                            <p:txEl>
                                              <p:charRg st="1" end="1"/>
                                            </p:txEl>
                                          </p:spTgt>
                                        </p:tgtEl>
                                      </p:cBhvr>
                                    </p:animEffect>
                                  </p:childTnLst>
                                </p:cTn>
                              </p:par>
                              <p:par>
                                <p:cTn id="57" presetID="10" presetClass="entr" presetSubtype="0" fill="hold" nodeType="withEffect">
                                  <p:stCondLst>
                                    <p:cond delay="500"/>
                                  </p:stCondLst>
                                  <p:childTnLst>
                                    <p:set>
                                      <p:cBhvr>
                                        <p:cTn id="58" dur="1" fill="hold">
                                          <p:stCondLst>
                                            <p:cond delay="0"/>
                                          </p:stCondLst>
                                        </p:cTn>
                                        <p:tgtEl>
                                          <p:spTgt spid="200">
                                            <p:txEl>
                                              <p:charRg st="1" end="1"/>
                                            </p:txEl>
                                          </p:spTgt>
                                        </p:tgtEl>
                                        <p:attrNameLst>
                                          <p:attrName>style.visibility</p:attrName>
                                        </p:attrNameLst>
                                      </p:cBhvr>
                                      <p:to>
                                        <p:strVal val="visible"/>
                                      </p:to>
                                    </p:set>
                                    <p:animEffect transition="in" filter="fade">
                                      <p:cBhvr>
                                        <p:cTn id="59" dur="500"/>
                                        <p:tgtEl>
                                          <p:spTgt spid="200">
                                            <p:txEl>
                                              <p:charRg st="1" end="1"/>
                                            </p:txEl>
                                          </p:spTgt>
                                        </p:tgtEl>
                                      </p:cBhvr>
                                    </p:animEffect>
                                  </p:childTnLst>
                                </p:cTn>
                              </p:par>
                              <p:par>
                                <p:cTn id="60" presetID="10" presetClass="entr" presetSubtype="0" fill="hold" nodeType="withEffect">
                                  <p:stCondLst>
                                    <p:cond delay="500"/>
                                  </p:stCondLst>
                                  <p:childTnLst>
                                    <p:set>
                                      <p:cBhvr>
                                        <p:cTn id="61" dur="1" fill="hold">
                                          <p:stCondLst>
                                            <p:cond delay="0"/>
                                          </p:stCondLst>
                                        </p:cTn>
                                        <p:tgtEl>
                                          <p:spTgt spid="200">
                                            <p:txEl>
                                              <p:charRg st="1" end="1"/>
                                            </p:txEl>
                                          </p:spTgt>
                                        </p:tgtEl>
                                        <p:attrNameLst>
                                          <p:attrName>style.visibility</p:attrName>
                                        </p:attrNameLst>
                                      </p:cBhvr>
                                      <p:to>
                                        <p:strVal val="visible"/>
                                      </p:to>
                                    </p:set>
                                    <p:animEffect transition="in" filter="fade">
                                      <p:cBhvr>
                                        <p:cTn id="62" dur="500"/>
                                        <p:tgtEl>
                                          <p:spTgt spid="200">
                                            <p:txEl>
                                              <p:charRg st="1" end="1"/>
                                            </p:txEl>
                                          </p:spTgt>
                                        </p:tgtEl>
                                      </p:cBhvr>
                                    </p:animEffect>
                                  </p:childTnLst>
                                </p:cTn>
                              </p:par>
                              <p:par>
                                <p:cTn id="63" presetID="10" presetClass="entr" presetSubtype="0" fill="hold" nodeType="withEffect">
                                  <p:stCondLst>
                                    <p:cond delay="500"/>
                                  </p:stCondLst>
                                  <p:childTnLst>
                                    <p:set>
                                      <p:cBhvr>
                                        <p:cTn id="64" dur="1" fill="hold">
                                          <p:stCondLst>
                                            <p:cond delay="0"/>
                                          </p:stCondLst>
                                        </p:cTn>
                                        <p:tgtEl>
                                          <p:spTgt spid="200">
                                            <p:txEl>
                                              <p:charRg st="1" end="1"/>
                                            </p:txEl>
                                          </p:spTgt>
                                        </p:tgtEl>
                                        <p:attrNameLst>
                                          <p:attrName>style.visibility</p:attrName>
                                        </p:attrNameLst>
                                      </p:cBhvr>
                                      <p:to>
                                        <p:strVal val="visible"/>
                                      </p:to>
                                    </p:set>
                                    <p:animEffect transition="in" filter="fade">
                                      <p:cBhvr>
                                        <p:cTn id="65" dur="500"/>
                                        <p:tgtEl>
                                          <p:spTgt spid="200">
                                            <p:txEl>
                                              <p:char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57200" y="408925"/>
            <a:ext cx="8229600" cy="608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57200" y="1152475"/>
            <a:ext cx="8229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57200" y="408925"/>
            <a:ext cx="8229600" cy="608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
        <p:nvSpPr>
          <p:cNvPr id="27" name="Google Shape;27;p6"/>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08925"/>
            <a:ext cx="8229600" cy="608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457200" y="1152475"/>
            <a:ext cx="8229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2"/>
          <p:cNvSpPr txBox="1">
            <a:spLocks noChangeArrowheads="1"/>
          </p:cNvSpPr>
          <p:nvPr/>
        </p:nvSpPr>
        <p:spPr bwMode="auto">
          <a:xfrm>
            <a:off x="1758463" y="190828"/>
            <a:ext cx="524900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spcBef>
                <a:spcPts val="0"/>
              </a:spcBef>
              <a:spcAft>
                <a:spcPts val="0"/>
              </a:spcAft>
            </a:pPr>
            <a:r>
              <a:rPr lang="fr-FR" dirty="0">
                <a:solidFill>
                  <a:srgbClr val="002060"/>
                </a:solidFill>
                <a:latin typeface="Fira Sans Extra Condensed Medium"/>
                <a:ea typeface="Fira Sans Extra Condensed Medium"/>
                <a:cs typeface="Fira Sans Extra Condensed Medium"/>
              </a:rPr>
              <a:t>Royaume du Maroc</a:t>
            </a:r>
          </a:p>
          <a:p>
            <a:pPr algn="ctr">
              <a:spcBef>
                <a:spcPts val="0"/>
              </a:spcBef>
              <a:spcAft>
                <a:spcPts val="0"/>
              </a:spcAft>
            </a:pPr>
            <a:r>
              <a:rPr lang="fr-FR" dirty="0">
                <a:solidFill>
                  <a:srgbClr val="002060"/>
                </a:solidFill>
                <a:latin typeface="Fira Sans Extra Condensed Medium"/>
                <a:ea typeface="Fira Sans Extra Condensed Medium"/>
                <a:cs typeface="Fira Sans Extra Condensed Medium"/>
              </a:rPr>
              <a:t>École Nationale des Sciences Appliquées</a:t>
            </a:r>
          </a:p>
          <a:p>
            <a:pPr algn="ctr">
              <a:spcBef>
                <a:spcPts val="0"/>
              </a:spcBef>
              <a:spcAft>
                <a:spcPts val="0"/>
              </a:spcAft>
            </a:pPr>
            <a:r>
              <a:rPr lang="fr-FR" dirty="0">
                <a:solidFill>
                  <a:srgbClr val="002060"/>
                </a:solidFill>
                <a:latin typeface="Fira Sans Extra Condensed Medium"/>
                <a:ea typeface="Fira Sans Extra Condensed Medium"/>
                <a:cs typeface="Fira Sans Extra Condensed Medium"/>
              </a:rPr>
              <a:t>Filière Génie informatique</a:t>
            </a:r>
          </a:p>
        </p:txBody>
      </p:sp>
      <p:sp>
        <p:nvSpPr>
          <p:cNvPr id="5" name="Google Shape;258;p17"/>
          <p:cNvSpPr txBox="1"/>
          <p:nvPr/>
        </p:nvSpPr>
        <p:spPr>
          <a:xfrm flipH="1">
            <a:off x="1758461" y="1377715"/>
            <a:ext cx="6172201" cy="62696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a:ea typeface="Roboto"/>
                <a:cs typeface="Roboto"/>
                <a:sym typeface="Roboto"/>
              </a:rPr>
              <a:t>Projet de fin d’études présenté en vue d’obtenir le diplome d’ingénieur</a:t>
            </a:r>
          </a:p>
          <a:p>
            <a:pPr marL="0" lvl="0" indent="0" algn="ctr" rtl="0">
              <a:spcBef>
                <a:spcPts val="0"/>
              </a:spcBef>
              <a:spcAft>
                <a:spcPts val="0"/>
              </a:spcAft>
              <a:buNone/>
            </a:pPr>
            <a:r>
              <a:rPr lang="en" b="1" dirty="0">
                <a:solidFill>
                  <a:srgbClr val="002060"/>
                </a:solidFill>
                <a:latin typeface="Roboto"/>
                <a:ea typeface="Roboto"/>
                <a:cs typeface="Roboto"/>
                <a:sym typeface="Roboto"/>
              </a:rPr>
              <a:t>Soutenance de Projet de Fin d’études</a:t>
            </a:r>
            <a:endParaRPr b="1" dirty="0">
              <a:solidFill>
                <a:srgbClr val="002060"/>
              </a:solidFill>
              <a:latin typeface="Roboto"/>
              <a:ea typeface="Roboto"/>
              <a:cs typeface="Roboto"/>
              <a:sym typeface="Roboto"/>
            </a:endParaRPr>
          </a:p>
        </p:txBody>
      </p:sp>
      <p:sp>
        <p:nvSpPr>
          <p:cNvPr id="8" name="Rectangle 7"/>
          <p:cNvSpPr/>
          <p:nvPr/>
        </p:nvSpPr>
        <p:spPr>
          <a:xfrm>
            <a:off x="1274885" y="2175879"/>
            <a:ext cx="6655777" cy="400110"/>
          </a:xfrm>
          <a:prstGeom prst="rect">
            <a:avLst/>
          </a:prstGeom>
        </p:spPr>
        <p:txBody>
          <a:bodyPr wrap="square">
            <a:spAutoFit/>
          </a:bodyPr>
          <a:lstStyle/>
          <a:p>
            <a:pPr algn="ctr"/>
            <a:r>
              <a:rPr lang="fr-FR" sz="2000" b="1" kern="1200" dirty="0">
                <a:solidFill>
                  <a:srgbClr val="002060"/>
                </a:solidFill>
                <a:latin typeface="Fira Sans Extra Condensed Medium"/>
                <a:ea typeface="Fira Sans Extra Condensed Medium"/>
                <a:cs typeface="Fira Sans Extra Condensed Medium"/>
              </a:rPr>
              <a:t>Plateforme Digital de Gestion et Suivi des chantier.</a:t>
            </a:r>
            <a:endParaRPr lang="en-US" sz="2000" b="1" kern="1200" dirty="0">
              <a:solidFill>
                <a:srgbClr val="002060"/>
              </a:solidFill>
              <a:latin typeface="Fira Sans Extra Condensed Medium"/>
              <a:ea typeface="Fira Sans Extra Condensed Medium"/>
              <a:cs typeface="Fira Sans Extra Condensed Medium"/>
            </a:endParaRPr>
          </a:p>
        </p:txBody>
      </p:sp>
      <p:sp>
        <p:nvSpPr>
          <p:cNvPr id="9" name="Google Shape;163;p16"/>
          <p:cNvSpPr txBox="1">
            <a:spLocks noGrp="1"/>
          </p:cNvSpPr>
          <p:nvPr>
            <p:ph type="title"/>
          </p:nvPr>
        </p:nvSpPr>
        <p:spPr>
          <a:xfrm>
            <a:off x="2584373" y="3116545"/>
            <a:ext cx="40368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dirty="0"/>
              <a:t>WooConstruct</a:t>
            </a:r>
            <a:endParaRPr sz="2000" dirty="0"/>
          </a:p>
        </p:txBody>
      </p:sp>
      <p:cxnSp>
        <p:nvCxnSpPr>
          <p:cNvPr id="11" name="Connecteur droit 10"/>
          <p:cNvCxnSpPr/>
          <p:nvPr/>
        </p:nvCxnSpPr>
        <p:spPr>
          <a:xfrm>
            <a:off x="3661996" y="3578469"/>
            <a:ext cx="1881554" cy="8793"/>
          </a:xfrm>
          <a:prstGeom prst="line">
            <a:avLst/>
          </a:prstGeom>
        </p:spPr>
        <p:style>
          <a:lnRef idx="2">
            <a:schemeClr val="accent5"/>
          </a:lnRef>
          <a:fillRef idx="0">
            <a:schemeClr val="accent5"/>
          </a:fillRef>
          <a:effectRef idx="1">
            <a:schemeClr val="accent5"/>
          </a:effectRef>
          <a:fontRef idx="minor">
            <a:schemeClr val="tx1"/>
          </a:fontRef>
        </p:style>
      </p:cxnSp>
      <p:sp>
        <p:nvSpPr>
          <p:cNvPr id="13" name="Rectangle 12"/>
          <p:cNvSpPr/>
          <p:nvPr/>
        </p:nvSpPr>
        <p:spPr>
          <a:xfrm>
            <a:off x="492369" y="3631224"/>
            <a:ext cx="1934308" cy="96715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nSpc>
                <a:spcPct val="150000"/>
              </a:lnSpc>
            </a:pPr>
            <a:r>
              <a:rPr lang="en" b="1" dirty="0">
                <a:solidFill>
                  <a:srgbClr val="002060"/>
                </a:solidFill>
                <a:latin typeface="Roboto" panose="020B0604020202020204" charset="0"/>
                <a:ea typeface="Roboto" panose="020B0604020202020204" charset="0"/>
                <a:cs typeface="Roboto"/>
                <a:sym typeface="Roboto"/>
              </a:rPr>
              <a:t>Présenté par :</a:t>
            </a:r>
          </a:p>
          <a:p>
            <a:pPr>
              <a:lnSpc>
                <a:spcPct val="150000"/>
              </a:lnSpc>
            </a:pPr>
            <a:r>
              <a:rPr lang="fr-FR" dirty="0">
                <a:latin typeface="Roboto" panose="020B0604020202020204" charset="0"/>
                <a:ea typeface="Roboto" panose="020B0604020202020204" charset="0"/>
              </a:rPr>
              <a:t>BENALI Houssam</a:t>
            </a:r>
            <a:endParaRPr lang="en-US" dirty="0">
              <a:latin typeface="Roboto" panose="020B0604020202020204" charset="0"/>
              <a:ea typeface="Roboto" panose="020B0604020202020204" charset="0"/>
            </a:endParaRPr>
          </a:p>
        </p:txBody>
      </p:sp>
      <p:sp>
        <p:nvSpPr>
          <p:cNvPr id="14" name="Rectangle 13"/>
          <p:cNvSpPr/>
          <p:nvPr/>
        </p:nvSpPr>
        <p:spPr>
          <a:xfrm>
            <a:off x="6444762" y="3754316"/>
            <a:ext cx="2497017" cy="967154"/>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nSpc>
                <a:spcPct val="150000"/>
              </a:lnSpc>
            </a:pPr>
            <a:r>
              <a:rPr lang="en" b="1" dirty="0">
                <a:solidFill>
                  <a:srgbClr val="002060"/>
                </a:solidFill>
                <a:latin typeface="Roboto" panose="020B0604020202020204" charset="0"/>
                <a:ea typeface="Roboto" panose="020B0604020202020204" charset="0"/>
                <a:cs typeface="Roboto"/>
                <a:sym typeface="Roboto"/>
              </a:rPr>
              <a:t>Encadré par :</a:t>
            </a:r>
          </a:p>
          <a:p>
            <a:pPr>
              <a:lnSpc>
                <a:spcPct val="150000"/>
              </a:lnSpc>
            </a:pPr>
            <a:r>
              <a:rPr lang="fr-FR" dirty="0">
                <a:latin typeface="Roboto" panose="020B0604020202020204" charset="0"/>
                <a:ea typeface="Roboto" panose="020B0604020202020204" charset="0"/>
              </a:rPr>
              <a:t>M.DIANE Mostafa</a:t>
            </a:r>
          </a:p>
          <a:p>
            <a:pPr>
              <a:lnSpc>
                <a:spcPct val="150000"/>
              </a:lnSpc>
            </a:pPr>
            <a:r>
              <a:rPr lang="fr-FR" dirty="0">
                <a:latin typeface="Roboto" panose="020B0604020202020204" charset="0"/>
                <a:ea typeface="Roboto" panose="020B0604020202020204" charset="0"/>
              </a:rPr>
              <a:t>M.EMHARRAF Mohamed</a:t>
            </a:r>
            <a:endParaRPr lang="en-US" dirty="0">
              <a:latin typeface="Roboto" panose="020B0604020202020204" charset="0"/>
              <a:ea typeface="Roboto" panose="020B0604020202020204" charset="0"/>
            </a:endParaRPr>
          </a:p>
        </p:txBody>
      </p:sp>
      <p:sp>
        <p:nvSpPr>
          <p:cNvPr id="15" name="Google Shape;286;p18"/>
          <p:cNvSpPr txBox="1"/>
          <p:nvPr/>
        </p:nvSpPr>
        <p:spPr>
          <a:xfrm>
            <a:off x="3426486" y="4725900"/>
            <a:ext cx="2352574" cy="4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solidFill>
                  <a:srgbClr val="002060"/>
                </a:solidFill>
                <a:latin typeface="Roboto"/>
                <a:ea typeface="Roboto"/>
                <a:cs typeface="Roboto"/>
                <a:sym typeface="Roboto"/>
              </a:rPr>
              <a:t>Année universitaire: 2023/2024</a:t>
            </a:r>
            <a:endParaRPr sz="1700" dirty="0">
              <a:solidFill>
                <a:srgbClr val="002060"/>
              </a:solidFill>
              <a:latin typeface="Roboto"/>
              <a:ea typeface="Roboto"/>
              <a:cs typeface="Roboto"/>
              <a:sym typeface="Roboto"/>
            </a:endParaRPr>
          </a:p>
        </p:txBody>
      </p:sp>
      <p:sp>
        <p:nvSpPr>
          <p:cNvPr id="6" name="Espace réservé du numéro de diapositive 5">
            <a:extLst>
              <a:ext uri="{FF2B5EF4-FFF2-40B4-BE49-F238E27FC236}">
                <a16:creationId xmlns:a16="http://schemas.microsoft.com/office/drawing/2014/main" id="{E1EFB690-4F3B-D045-7FD9-F3B84340D1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a:t>
            </a:fld>
            <a:endParaRPr lang="fr-FR"/>
          </a:p>
        </p:txBody>
      </p:sp>
    </p:spTree>
    <p:extLst>
      <p:ext uri="{BB962C8B-B14F-4D97-AF65-F5344CB8AC3E}">
        <p14:creationId xmlns:p14="http://schemas.microsoft.com/office/powerpoint/2010/main" val="1835108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24;p17"/>
          <p:cNvSpPr/>
          <p:nvPr/>
        </p:nvSpPr>
        <p:spPr>
          <a:xfrm>
            <a:off x="0" y="0"/>
            <a:ext cx="1221021" cy="24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4;p20"/>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p>
            <a:pPr lvl="0"/>
            <a:r>
              <a:rPr lang="en-US" dirty="0"/>
              <a:t>Conduite du projet</a:t>
            </a:r>
            <a:endParaRPr dirty="0"/>
          </a:p>
        </p:txBody>
      </p:sp>
      <p:grpSp>
        <p:nvGrpSpPr>
          <p:cNvPr id="6" name="Google Shape;962;p26"/>
          <p:cNvGrpSpPr/>
          <p:nvPr/>
        </p:nvGrpSpPr>
        <p:grpSpPr>
          <a:xfrm>
            <a:off x="457200" y="1024075"/>
            <a:ext cx="3935268" cy="3705811"/>
            <a:chOff x="457200" y="1024075"/>
            <a:chExt cx="3935268" cy="3705811"/>
          </a:xfrm>
        </p:grpSpPr>
        <p:sp>
          <p:nvSpPr>
            <p:cNvPr id="7" name="Google Shape;971;p26"/>
            <p:cNvSpPr/>
            <p:nvPr/>
          </p:nvSpPr>
          <p:spPr>
            <a:xfrm>
              <a:off x="3198168" y="1282032"/>
              <a:ext cx="1194300" cy="586800"/>
            </a:xfrm>
            <a:prstGeom prst="homePlate">
              <a:avLst>
                <a:gd name="adj" fmla="val 27718"/>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72;p26"/>
            <p:cNvSpPr/>
            <p:nvPr/>
          </p:nvSpPr>
          <p:spPr>
            <a:xfrm>
              <a:off x="2716658" y="1024075"/>
              <a:ext cx="1102200" cy="1102200"/>
            </a:xfrm>
            <a:prstGeom prst="ellipse">
              <a:avLst/>
            </a:prstGeom>
            <a:solidFill>
              <a:srgbClr val="FFFFFF"/>
            </a:solidFill>
            <a:ln w="762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73;p26"/>
            <p:cNvSpPr/>
            <p:nvPr/>
          </p:nvSpPr>
          <p:spPr>
            <a:xfrm>
              <a:off x="457200" y="1177400"/>
              <a:ext cx="2935200" cy="796200"/>
            </a:xfrm>
            <a:prstGeom prst="roundRect">
              <a:avLst>
                <a:gd name="adj" fmla="val 2651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74;p26"/>
            <p:cNvSpPr/>
            <p:nvPr/>
          </p:nvSpPr>
          <p:spPr>
            <a:xfrm>
              <a:off x="2869862" y="1177315"/>
              <a:ext cx="796200" cy="796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75;p26"/>
            <p:cNvSpPr/>
            <p:nvPr/>
          </p:nvSpPr>
          <p:spPr>
            <a:xfrm>
              <a:off x="2974484" y="1282032"/>
              <a:ext cx="586800" cy="5868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Fira Sans Extra Condensed Medium"/>
                  <a:ea typeface="Fira Sans Extra Condensed Medium"/>
                  <a:cs typeface="Fira Sans Extra Condensed Medium"/>
                  <a:sym typeface="Fira Sans Extra Condensed Medium"/>
                </a:rPr>
                <a:t>1</a:t>
              </a:r>
              <a:endParaRPr sz="3000">
                <a:latin typeface="Fira Sans Extra Condensed Medium"/>
                <a:ea typeface="Fira Sans Extra Condensed Medium"/>
                <a:cs typeface="Fira Sans Extra Condensed Medium"/>
                <a:sym typeface="Fira Sans Extra Condensed Medium"/>
              </a:endParaRPr>
            </a:p>
          </p:txBody>
        </p:sp>
        <p:sp>
          <p:nvSpPr>
            <p:cNvPr id="32" name="Google Shape;977;p26"/>
            <p:cNvSpPr txBox="1"/>
            <p:nvPr/>
          </p:nvSpPr>
          <p:spPr>
            <a:xfrm>
              <a:off x="657618" y="1281999"/>
              <a:ext cx="2181317" cy="27117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dirty="0">
                <a:solidFill>
                  <a:srgbClr val="000000"/>
                </a:solidFill>
                <a:latin typeface="Fira Sans Extra Condensed Medium"/>
                <a:ea typeface="Fira Sans Extra Condensed Medium"/>
                <a:cs typeface="Fira Sans Extra Condensed Medium"/>
                <a:sym typeface="Fira Sans Extra Condensed Medium"/>
              </a:endParaRPr>
            </a:p>
          </p:txBody>
        </p:sp>
        <p:sp>
          <p:nvSpPr>
            <p:cNvPr id="13" name="Google Shape;979;p26"/>
            <p:cNvSpPr/>
            <p:nvPr/>
          </p:nvSpPr>
          <p:spPr>
            <a:xfrm>
              <a:off x="3198168" y="2583837"/>
              <a:ext cx="1194300" cy="586800"/>
            </a:xfrm>
            <a:prstGeom prst="homePlate">
              <a:avLst>
                <a:gd name="adj" fmla="val 27718"/>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80;p26"/>
            <p:cNvSpPr/>
            <p:nvPr/>
          </p:nvSpPr>
          <p:spPr>
            <a:xfrm>
              <a:off x="2716658" y="2325880"/>
              <a:ext cx="1102200" cy="1102200"/>
            </a:xfrm>
            <a:prstGeom prst="ellipse">
              <a:avLst/>
            </a:prstGeom>
            <a:solidFill>
              <a:srgbClr val="FFFFFF"/>
            </a:solidFill>
            <a:ln w="762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81;p26"/>
            <p:cNvSpPr/>
            <p:nvPr/>
          </p:nvSpPr>
          <p:spPr>
            <a:xfrm>
              <a:off x="457200" y="2479211"/>
              <a:ext cx="2935200" cy="796200"/>
            </a:xfrm>
            <a:prstGeom prst="roundRect">
              <a:avLst>
                <a:gd name="adj" fmla="val 2651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82;p26"/>
            <p:cNvSpPr/>
            <p:nvPr/>
          </p:nvSpPr>
          <p:spPr>
            <a:xfrm>
              <a:off x="2869862" y="2479121"/>
              <a:ext cx="796200" cy="796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83;p26"/>
            <p:cNvSpPr/>
            <p:nvPr/>
          </p:nvSpPr>
          <p:spPr>
            <a:xfrm>
              <a:off x="2974484" y="2583837"/>
              <a:ext cx="586800" cy="5868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Fira Sans Extra Condensed Medium"/>
                  <a:ea typeface="Fira Sans Extra Condensed Medium"/>
                  <a:cs typeface="Fira Sans Extra Condensed Medium"/>
                  <a:sym typeface="Fira Sans Extra Condensed Medium"/>
                </a:rPr>
                <a:t>2</a:t>
              </a:r>
              <a:endParaRPr sz="3000">
                <a:latin typeface="Fira Sans Extra Condensed Medium"/>
                <a:ea typeface="Fira Sans Extra Condensed Medium"/>
                <a:cs typeface="Fira Sans Extra Condensed Medium"/>
                <a:sym typeface="Fira Sans Extra Condensed Medium"/>
              </a:endParaRPr>
            </a:p>
          </p:txBody>
        </p:sp>
        <p:sp>
          <p:nvSpPr>
            <p:cNvPr id="30" name="Google Shape;985;p26"/>
            <p:cNvSpPr txBox="1"/>
            <p:nvPr/>
          </p:nvSpPr>
          <p:spPr>
            <a:xfrm>
              <a:off x="657618" y="2741393"/>
              <a:ext cx="2181317" cy="271173"/>
            </a:xfrm>
            <a:prstGeom prst="rect">
              <a:avLst/>
            </a:prstGeom>
            <a:noFill/>
            <a:ln>
              <a:noFill/>
            </a:ln>
          </p:spPr>
          <p:txBody>
            <a:bodyPr spcFirstLastPara="1" wrap="square" lIns="91425" tIns="91425" rIns="91425" bIns="91425" anchor="ctr" anchorCtr="0">
              <a:noAutofit/>
            </a:bodyPr>
            <a:lstStyle/>
            <a:p>
              <a:pPr lvl="0"/>
              <a:r>
                <a:rPr lang="fr-FR" sz="1500" dirty="0">
                  <a:latin typeface="Fira Sans Extra Condensed Medium"/>
                  <a:ea typeface="Fira Sans Extra Condensed Medium"/>
                  <a:cs typeface="Fira Sans Extra Condensed Medium"/>
                  <a:sym typeface="Fira Sans Extra Condensed Medium"/>
                </a:rPr>
                <a:t>Un suivi régulier de l’avancement des tâches .</a:t>
              </a:r>
            </a:p>
          </p:txBody>
        </p:sp>
        <p:sp>
          <p:nvSpPr>
            <p:cNvPr id="19" name="Google Shape;987;p26"/>
            <p:cNvSpPr/>
            <p:nvPr/>
          </p:nvSpPr>
          <p:spPr>
            <a:xfrm>
              <a:off x="3198168" y="3885642"/>
              <a:ext cx="1194300" cy="586800"/>
            </a:xfrm>
            <a:prstGeom prst="homePlate">
              <a:avLst>
                <a:gd name="adj" fmla="val 27718"/>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88;p26"/>
            <p:cNvSpPr/>
            <p:nvPr/>
          </p:nvSpPr>
          <p:spPr>
            <a:xfrm>
              <a:off x="2716658" y="3627686"/>
              <a:ext cx="1102200" cy="1102200"/>
            </a:xfrm>
            <a:prstGeom prst="ellipse">
              <a:avLst/>
            </a:prstGeom>
            <a:solidFill>
              <a:srgbClr val="FFFFFF"/>
            </a:solidFill>
            <a:ln w="7620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89;p26"/>
            <p:cNvSpPr/>
            <p:nvPr/>
          </p:nvSpPr>
          <p:spPr>
            <a:xfrm>
              <a:off x="457200" y="3781022"/>
              <a:ext cx="2935200" cy="796200"/>
            </a:xfrm>
            <a:prstGeom prst="roundRect">
              <a:avLst>
                <a:gd name="adj" fmla="val 2651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90;p26"/>
            <p:cNvSpPr/>
            <p:nvPr/>
          </p:nvSpPr>
          <p:spPr>
            <a:xfrm>
              <a:off x="2869862" y="3780926"/>
              <a:ext cx="796200" cy="796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91;p26"/>
            <p:cNvSpPr/>
            <p:nvPr/>
          </p:nvSpPr>
          <p:spPr>
            <a:xfrm>
              <a:off x="2974484" y="3885642"/>
              <a:ext cx="586800" cy="5868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Fira Sans Extra Condensed Medium"/>
                  <a:ea typeface="Fira Sans Extra Condensed Medium"/>
                  <a:cs typeface="Fira Sans Extra Condensed Medium"/>
                  <a:sym typeface="Fira Sans Extra Condensed Medium"/>
                </a:rPr>
                <a:t>3</a:t>
              </a:r>
              <a:endParaRPr sz="3000">
                <a:latin typeface="Fira Sans Extra Condensed Medium"/>
                <a:ea typeface="Fira Sans Extra Condensed Medium"/>
                <a:cs typeface="Fira Sans Extra Condensed Medium"/>
                <a:sym typeface="Fira Sans Extra Condensed Medium"/>
              </a:endParaRPr>
            </a:p>
          </p:txBody>
        </p:sp>
        <p:sp>
          <p:nvSpPr>
            <p:cNvPr id="28" name="Google Shape;993;p26"/>
            <p:cNvSpPr txBox="1"/>
            <p:nvPr/>
          </p:nvSpPr>
          <p:spPr>
            <a:xfrm>
              <a:off x="646818" y="4038152"/>
              <a:ext cx="2181317" cy="271173"/>
            </a:xfrm>
            <a:prstGeom prst="rect">
              <a:avLst/>
            </a:prstGeom>
            <a:noFill/>
            <a:ln>
              <a:noFill/>
            </a:ln>
          </p:spPr>
          <p:txBody>
            <a:bodyPr spcFirstLastPara="1" wrap="square" lIns="91425" tIns="91425" rIns="91425" bIns="91425" anchor="ctr" anchorCtr="0">
              <a:noAutofit/>
            </a:bodyPr>
            <a:lstStyle/>
            <a:p>
              <a:pPr lvl="0"/>
              <a:r>
                <a:rPr lang="fr-FR" sz="1500" dirty="0">
                  <a:latin typeface="Fira Sans Extra Condensed Medium"/>
                  <a:ea typeface="Fira Sans Extra Condensed Medium"/>
                  <a:cs typeface="Fira Sans Extra Condensed Medium"/>
                  <a:sym typeface="Fira Sans Extra Condensed Medium"/>
                </a:rPr>
                <a:t> Une coopération directe et permanente entre l’ équipe.</a:t>
              </a:r>
            </a:p>
          </p:txBody>
        </p:sp>
        <p:sp>
          <p:nvSpPr>
            <p:cNvPr id="25" name="Google Shape;1011;p26"/>
            <p:cNvSpPr/>
            <p:nvPr/>
          </p:nvSpPr>
          <p:spPr>
            <a:xfrm>
              <a:off x="3918225" y="1475851"/>
              <a:ext cx="273032" cy="199243"/>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1012;p26"/>
            <p:cNvSpPr/>
            <p:nvPr/>
          </p:nvSpPr>
          <p:spPr>
            <a:xfrm>
              <a:off x="3918225" y="2777656"/>
              <a:ext cx="273032" cy="199243"/>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1013;p26"/>
            <p:cNvSpPr/>
            <p:nvPr/>
          </p:nvSpPr>
          <p:spPr>
            <a:xfrm>
              <a:off x="3918225" y="4079462"/>
              <a:ext cx="273032" cy="199243"/>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4" name="Google Shape;1254;p31"/>
          <p:cNvSpPr/>
          <p:nvPr/>
        </p:nvSpPr>
        <p:spPr>
          <a:xfrm rot="16200000">
            <a:off x="4858860" y="1321070"/>
            <a:ext cx="3264900" cy="3186760"/>
          </a:xfrm>
          <a:prstGeom prst="blockArc">
            <a:avLst>
              <a:gd name="adj1" fmla="val 10664079"/>
              <a:gd name="adj2" fmla="val 66813"/>
              <a:gd name="adj3" fmla="val 4792"/>
            </a:avLst>
          </a:prstGeom>
          <a:gradFill>
            <a:gsLst>
              <a:gs pos="0">
                <a:schemeClr val="accent5"/>
              </a:gs>
              <a:gs pos="50000">
                <a:schemeClr val="accent4"/>
              </a:gs>
              <a:gs pos="100000">
                <a:schemeClr val="accent6"/>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1268;p31"/>
          <p:cNvCxnSpPr/>
          <p:nvPr/>
        </p:nvCxnSpPr>
        <p:spPr>
          <a:xfrm>
            <a:off x="4392468" y="1562026"/>
            <a:ext cx="1019400" cy="0"/>
          </a:xfrm>
          <a:prstGeom prst="straightConnector1">
            <a:avLst/>
          </a:prstGeom>
          <a:noFill/>
          <a:ln w="28575" cap="flat" cmpd="sng">
            <a:solidFill>
              <a:schemeClr val="accent5"/>
            </a:solidFill>
            <a:prstDash val="solid"/>
            <a:round/>
            <a:headEnd type="oval" w="med" len="med"/>
            <a:tailEnd type="none" w="med" len="med"/>
          </a:ln>
        </p:spPr>
      </p:cxnSp>
      <p:cxnSp>
        <p:nvCxnSpPr>
          <p:cNvPr id="37" name="Google Shape;1269;p31"/>
          <p:cNvCxnSpPr/>
          <p:nvPr/>
        </p:nvCxnSpPr>
        <p:spPr>
          <a:xfrm>
            <a:off x="4392468" y="2876980"/>
            <a:ext cx="403052" cy="0"/>
          </a:xfrm>
          <a:prstGeom prst="straightConnector1">
            <a:avLst/>
          </a:prstGeom>
          <a:noFill/>
          <a:ln w="28575" cap="flat" cmpd="sng">
            <a:solidFill>
              <a:schemeClr val="accent4"/>
            </a:solidFill>
            <a:prstDash val="solid"/>
            <a:round/>
            <a:headEnd type="oval" w="med" len="med"/>
            <a:tailEnd type="none" w="med" len="med"/>
          </a:ln>
        </p:spPr>
      </p:cxnSp>
      <p:cxnSp>
        <p:nvCxnSpPr>
          <p:cNvPr id="43" name="Google Shape;1270;p31"/>
          <p:cNvCxnSpPr/>
          <p:nvPr/>
        </p:nvCxnSpPr>
        <p:spPr>
          <a:xfrm>
            <a:off x="4412813" y="4173739"/>
            <a:ext cx="919157" cy="5047"/>
          </a:xfrm>
          <a:prstGeom prst="straightConnector1">
            <a:avLst/>
          </a:prstGeom>
          <a:noFill/>
          <a:ln w="28575" cap="flat" cmpd="sng">
            <a:solidFill>
              <a:schemeClr val="accent6"/>
            </a:solidFill>
            <a:prstDash val="solid"/>
            <a:round/>
            <a:headEnd type="oval" w="med" len="med"/>
            <a:tailEnd type="none" w="med" len="med"/>
          </a:ln>
        </p:spPr>
      </p:cxnSp>
      <p:sp>
        <p:nvSpPr>
          <p:cNvPr id="47" name="Google Shape;1253;p31"/>
          <p:cNvSpPr/>
          <p:nvPr/>
        </p:nvSpPr>
        <p:spPr>
          <a:xfrm rot="5400000" flipH="1">
            <a:off x="5331970" y="1282000"/>
            <a:ext cx="3264900" cy="3264900"/>
          </a:xfrm>
          <a:prstGeom prst="blockArc">
            <a:avLst>
              <a:gd name="adj1" fmla="val 10800000"/>
              <a:gd name="adj2" fmla="val 66813"/>
              <a:gd name="adj3" fmla="val 4792"/>
            </a:avLst>
          </a:prstGeom>
          <a:gradFill>
            <a:gsLst>
              <a:gs pos="0">
                <a:schemeClr val="accent1"/>
              </a:gs>
              <a:gs pos="50000">
                <a:schemeClr val="accent2"/>
              </a:gs>
              <a:gs pos="100000">
                <a:schemeClr val="accent3"/>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Imag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329" y="1293012"/>
            <a:ext cx="2950873" cy="3284114"/>
          </a:xfrm>
          <a:prstGeom prst="rect">
            <a:avLst/>
          </a:prstGeom>
        </p:spPr>
      </p:pic>
      <p:sp>
        <p:nvSpPr>
          <p:cNvPr id="50" name="Rectangle 49"/>
          <p:cNvSpPr/>
          <p:nvPr/>
        </p:nvSpPr>
        <p:spPr>
          <a:xfrm>
            <a:off x="676088" y="1314834"/>
            <a:ext cx="2298396" cy="553998"/>
          </a:xfrm>
          <a:prstGeom prst="rect">
            <a:avLst/>
          </a:prstGeom>
        </p:spPr>
        <p:txBody>
          <a:bodyPr wrap="square">
            <a:spAutoFit/>
          </a:bodyPr>
          <a:lstStyle/>
          <a:p>
            <a:r>
              <a:rPr lang="fr-FR" sz="1500" dirty="0">
                <a:latin typeface="Fira Sans Extra Condensed Medium"/>
                <a:ea typeface="Fira Sans Extra Condensed Medium"/>
                <a:cs typeface="Fira Sans Extra Condensed Medium"/>
              </a:rPr>
              <a:t>Une approche pour la gestion du projet </a:t>
            </a:r>
            <a:endParaRPr lang="en-US" sz="1500" dirty="0">
              <a:latin typeface="Fira Sans Extra Condensed Medium"/>
              <a:ea typeface="Fira Sans Extra Condensed Medium"/>
              <a:cs typeface="Fira Sans Extra Condensed Medium"/>
            </a:endParaRPr>
          </a:p>
        </p:txBody>
      </p:sp>
      <p:sp>
        <p:nvSpPr>
          <p:cNvPr id="2" name="Espace réservé du numéro de diapositive 1">
            <a:extLst>
              <a:ext uri="{FF2B5EF4-FFF2-40B4-BE49-F238E27FC236}">
                <a16:creationId xmlns:a16="http://schemas.microsoft.com/office/drawing/2014/main" id="{5E586628-D764-34D3-2B62-3795015AD6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10</a:t>
            </a:fld>
            <a:endParaRPr lang="fr-FR"/>
          </a:p>
        </p:txBody>
      </p:sp>
    </p:spTree>
    <p:extLst>
      <p:ext uri="{BB962C8B-B14F-4D97-AF65-F5344CB8AC3E}">
        <p14:creationId xmlns:p14="http://schemas.microsoft.com/office/powerpoint/2010/main" val="221629004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Méthodologie </a:t>
            </a:r>
            <a:r>
              <a:rPr lang="fr-FR" dirty="0" err="1"/>
              <a:t>Scrum</a:t>
            </a:r>
            <a:endParaRPr lang="en-US" dirty="0"/>
          </a:p>
        </p:txBody>
      </p:sp>
      <p:pic>
        <p:nvPicPr>
          <p:cNvPr id="36" name="Google Shape;595;p38"/>
          <p:cNvPicPr preferRelativeResize="0"/>
          <p:nvPr/>
        </p:nvPicPr>
        <p:blipFill rotWithShape="1">
          <a:blip r:embed="rId3">
            <a:alphaModFix/>
          </a:blip>
          <a:srcRect/>
          <a:stretch/>
        </p:blipFill>
        <p:spPr>
          <a:xfrm>
            <a:off x="267838" y="1229359"/>
            <a:ext cx="8612554" cy="3457937"/>
          </a:xfrm>
          <a:prstGeom prst="rect">
            <a:avLst/>
          </a:prstGeom>
          <a:noFill/>
          <a:ln>
            <a:noFill/>
          </a:ln>
        </p:spPr>
      </p:pic>
      <p:sp>
        <p:nvSpPr>
          <p:cNvPr id="6" name="Google Shape;224;p17"/>
          <p:cNvSpPr/>
          <p:nvPr/>
        </p:nvSpPr>
        <p:spPr>
          <a:xfrm>
            <a:off x="0" y="0"/>
            <a:ext cx="1221021" cy="249000"/>
          </a:xfrm>
          <a:prstGeom prst="homePlat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Espace réservé du numéro de diapositive 2">
            <a:extLst>
              <a:ext uri="{FF2B5EF4-FFF2-40B4-BE49-F238E27FC236}">
                <a16:creationId xmlns:a16="http://schemas.microsoft.com/office/drawing/2014/main" id="{DE695C8E-EB15-9D62-FC74-83F9608433C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11</a:t>
            </a:fld>
            <a:endParaRPr lang="fr-FR"/>
          </a:p>
        </p:txBody>
      </p:sp>
    </p:spTree>
    <p:extLst>
      <p:ext uri="{BB962C8B-B14F-4D97-AF65-F5344CB8AC3E}">
        <p14:creationId xmlns:p14="http://schemas.microsoft.com/office/powerpoint/2010/main" val="1858131545"/>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grpSp>
        <p:nvGrpSpPr>
          <p:cNvPr id="1293" name="Google Shape;1293;p32"/>
          <p:cNvGrpSpPr/>
          <p:nvPr/>
        </p:nvGrpSpPr>
        <p:grpSpPr>
          <a:xfrm rot="10800000">
            <a:off x="554989" y="2249585"/>
            <a:ext cx="8180494" cy="787203"/>
            <a:chOff x="4382650" y="1606299"/>
            <a:chExt cx="4304100" cy="787203"/>
          </a:xfrm>
        </p:grpSpPr>
        <p:sp>
          <p:nvSpPr>
            <p:cNvPr id="1297" name="Google Shape;1297;p32"/>
            <p:cNvSpPr/>
            <p:nvPr/>
          </p:nvSpPr>
          <p:spPr>
            <a:xfrm flipH="1">
              <a:off x="4382650" y="1606300"/>
              <a:ext cx="4304100" cy="782100"/>
            </a:xfrm>
            <a:prstGeom prst="homePlate">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8" name="Google Shape;1298;p32"/>
            <p:cNvCxnSpPr>
              <a:stCxn id="1297" idx="3"/>
            </p:cNvCxnSpPr>
            <p:nvPr/>
          </p:nvCxnSpPr>
          <p:spPr>
            <a:xfrm rot="10800000" flipH="1">
              <a:off x="4382650" y="1611402"/>
              <a:ext cx="196091" cy="385948"/>
            </a:xfrm>
            <a:prstGeom prst="straightConnector1">
              <a:avLst/>
            </a:prstGeom>
            <a:noFill/>
            <a:ln w="28575" cap="flat" cmpd="sng">
              <a:solidFill>
                <a:schemeClr val="accent1"/>
              </a:solidFill>
              <a:prstDash val="solid"/>
              <a:round/>
              <a:headEnd type="none" w="med" len="med"/>
              <a:tailEnd type="none" w="med" len="med"/>
            </a:ln>
          </p:spPr>
        </p:cxnSp>
        <p:cxnSp>
          <p:nvCxnSpPr>
            <p:cNvPr id="1299" name="Google Shape;1299;p32"/>
            <p:cNvCxnSpPr>
              <a:stCxn id="1297" idx="3"/>
            </p:cNvCxnSpPr>
            <p:nvPr/>
          </p:nvCxnSpPr>
          <p:spPr>
            <a:xfrm rot="10800000" flipH="1" flipV="1">
              <a:off x="4382650" y="1997350"/>
              <a:ext cx="220742" cy="396152"/>
            </a:xfrm>
            <a:prstGeom prst="straightConnector1">
              <a:avLst/>
            </a:prstGeom>
            <a:noFill/>
            <a:ln w="28575" cap="flat" cmpd="sng">
              <a:solidFill>
                <a:schemeClr val="accent1"/>
              </a:solidFill>
              <a:prstDash val="solid"/>
              <a:round/>
              <a:headEnd type="none" w="med" len="med"/>
              <a:tailEnd type="none" w="med" len="med"/>
            </a:ln>
          </p:spPr>
        </p:cxnSp>
        <p:sp>
          <p:nvSpPr>
            <p:cNvPr id="1313" name="Google Shape;1313;p32"/>
            <p:cNvSpPr txBox="1"/>
            <p:nvPr/>
          </p:nvSpPr>
          <p:spPr>
            <a:xfrm rot="10800000">
              <a:off x="4578735" y="1719101"/>
              <a:ext cx="481200" cy="56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1"/>
                  </a:solidFill>
                  <a:latin typeface="Fira Sans Extra Condensed Medium"/>
                  <a:ea typeface="Fira Sans Extra Condensed Medium"/>
                  <a:cs typeface="Fira Sans Extra Condensed Medium"/>
                  <a:sym typeface="Fira Sans Extra Condensed Medium"/>
                </a:rPr>
                <a:t>4</a:t>
              </a:r>
              <a:endParaRPr sz="36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328" name="Google Shape;1328;p32"/>
            <p:cNvSpPr txBox="1"/>
            <p:nvPr/>
          </p:nvSpPr>
          <p:spPr>
            <a:xfrm rot="10800000">
              <a:off x="5360808" y="1606299"/>
              <a:ext cx="2347785" cy="766145"/>
            </a:xfrm>
            <a:prstGeom prst="rect">
              <a:avLst/>
            </a:prstGeom>
            <a:noFill/>
            <a:ln>
              <a:noFill/>
            </a:ln>
          </p:spPr>
          <p:txBody>
            <a:bodyPr spcFirstLastPara="1" wrap="square" lIns="91425" tIns="91425" rIns="91425" bIns="91425" anchor="ctr" anchorCtr="0">
              <a:noAutofit/>
            </a:bodyPr>
            <a:lstStyle/>
            <a:p>
              <a:pPr lvl="0" algn="ctr"/>
              <a:r>
                <a:rPr lang="en-US" sz="4000" dirty="0">
                  <a:solidFill>
                    <a:schemeClr val="accent1"/>
                  </a:solidFill>
                  <a:latin typeface="Fira Sans Extra Condensed Medium"/>
                  <a:ea typeface="Fira Sans Extra Condensed Medium"/>
                  <a:cs typeface="Fira Sans Extra Condensed Medium"/>
                  <a:sym typeface="Fira Sans Extra Condensed Medium"/>
                </a:rPr>
                <a:t>Analyse et Conception</a:t>
              </a:r>
            </a:p>
          </p:txBody>
        </p:sp>
      </p:grpSp>
      <p:sp>
        <p:nvSpPr>
          <p:cNvPr id="12" name="Bouée 11"/>
          <p:cNvSpPr/>
          <p:nvPr/>
        </p:nvSpPr>
        <p:spPr>
          <a:xfrm>
            <a:off x="1109438" y="2638191"/>
            <a:ext cx="208189" cy="194924"/>
          </a:xfrm>
          <a:prstGeom prst="donut">
            <a:avLst>
              <a:gd name="adj" fmla="val 11667"/>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solidFill>
                <a:schemeClr val="tx1"/>
              </a:solidFill>
            </a:endParaRPr>
          </a:p>
        </p:txBody>
      </p:sp>
      <p:sp>
        <p:nvSpPr>
          <p:cNvPr id="13" name="Rectangle à coins arrondis 12"/>
          <p:cNvSpPr/>
          <p:nvPr/>
        </p:nvSpPr>
        <p:spPr>
          <a:xfrm>
            <a:off x="872744" y="2714626"/>
            <a:ext cx="327405" cy="7620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6" name="Rectangle à coins arrondis 85"/>
          <p:cNvSpPr/>
          <p:nvPr/>
        </p:nvSpPr>
        <p:spPr>
          <a:xfrm>
            <a:off x="872744" y="2617163"/>
            <a:ext cx="327405" cy="7620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7" name="Rectangle à coins arrondis 86"/>
          <p:cNvSpPr/>
          <p:nvPr/>
        </p:nvSpPr>
        <p:spPr>
          <a:xfrm>
            <a:off x="872744" y="2519701"/>
            <a:ext cx="327405" cy="76200"/>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94" name="Google Shape;72;p15"/>
          <p:cNvSpPr/>
          <p:nvPr/>
        </p:nvSpPr>
        <p:spPr>
          <a:xfrm>
            <a:off x="1145349" y="2667470"/>
            <a:ext cx="136366" cy="136366"/>
          </a:xfrm>
          <a:custGeom>
            <a:avLst/>
            <a:gdLst/>
            <a:ahLst/>
            <a:cxnLst/>
            <a:rect l="l" t="t" r="r" b="b"/>
            <a:pathLst>
              <a:path w="3425" h="3425" extrusionOk="0">
                <a:moveTo>
                  <a:pt x="1712" y="1"/>
                </a:moveTo>
                <a:cubicBezTo>
                  <a:pt x="754" y="1"/>
                  <a:pt x="0" y="754"/>
                  <a:pt x="0" y="1712"/>
                </a:cubicBezTo>
                <a:cubicBezTo>
                  <a:pt x="0" y="2648"/>
                  <a:pt x="754" y="3424"/>
                  <a:pt x="1712" y="3424"/>
                </a:cubicBezTo>
                <a:cubicBezTo>
                  <a:pt x="2671" y="3424"/>
                  <a:pt x="3424" y="2648"/>
                  <a:pt x="3424" y="1712"/>
                </a:cubicBezTo>
                <a:cubicBezTo>
                  <a:pt x="3424" y="754"/>
                  <a:pt x="2671" y="1"/>
                  <a:pt x="1712" y="1"/>
                </a:cubicBezTo>
                <a:close/>
              </a:path>
            </a:pathLst>
          </a:custGeom>
          <a:solidFill>
            <a:srgbClr val="F2EFF2"/>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E017C39F-878B-5FEA-39DE-DBFCED6C31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12</a:t>
            </a:fld>
            <a:endParaRPr lang="fr-FR"/>
          </a:p>
        </p:txBody>
      </p:sp>
    </p:spTree>
    <p:extLst>
      <p:ext uri="{BB962C8B-B14F-4D97-AF65-F5344CB8AC3E}">
        <p14:creationId xmlns:p14="http://schemas.microsoft.com/office/powerpoint/2010/main" val="7835843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04;p2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Analyse de l’existant </a:t>
            </a:r>
            <a:endParaRPr dirty="0"/>
          </a:p>
        </p:txBody>
      </p:sp>
      <p:sp>
        <p:nvSpPr>
          <p:cNvPr id="8" name="Google Shape;504;p20"/>
          <p:cNvSpPr txBox="1">
            <a:spLocks/>
          </p:cNvSpPr>
          <p:nvPr/>
        </p:nvSpPr>
        <p:spPr>
          <a:xfrm>
            <a:off x="878347" y="873760"/>
            <a:ext cx="7688603" cy="6636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a:solidFill>
                  <a:schemeClr val="tx1">
                    <a:lumMod val="65000"/>
                    <a:lumOff val="35000"/>
                  </a:schemeClr>
                </a:solidFill>
              </a:rPr>
              <a:t>L’Application </a:t>
            </a:r>
            <a:r>
              <a:rPr lang="fr-FR" dirty="0" err="1">
                <a:solidFill>
                  <a:schemeClr val="tx1">
                    <a:lumMod val="65000"/>
                    <a:lumOff val="35000"/>
                  </a:schemeClr>
                </a:solidFill>
              </a:rPr>
              <a:t>MarocBTP</a:t>
            </a:r>
            <a:endParaRPr lang="en-US" dirty="0">
              <a:solidFill>
                <a:schemeClr val="tx1">
                  <a:lumMod val="65000"/>
                  <a:lumOff val="35000"/>
                </a:schemeClr>
              </a:solidFill>
            </a:endParaRPr>
          </a:p>
        </p:txBody>
      </p:sp>
      <p:sp>
        <p:nvSpPr>
          <p:cNvPr id="9" name="Google Shape;224;p17"/>
          <p:cNvSpPr/>
          <p:nvPr/>
        </p:nvSpPr>
        <p:spPr>
          <a:xfrm>
            <a:off x="0" y="0"/>
            <a:ext cx="1221021" cy="249000"/>
          </a:xfrm>
          <a:prstGeom prst="homePlat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Image 3">
            <a:extLst>
              <a:ext uri="{FF2B5EF4-FFF2-40B4-BE49-F238E27FC236}">
                <a16:creationId xmlns:a16="http://schemas.microsoft.com/office/drawing/2014/main" id="{C14AE31D-D7C5-CE84-3E8E-443782114EFF}"/>
              </a:ext>
            </a:extLst>
          </p:cNvPr>
          <p:cNvPicPr>
            <a:picLocks noChangeAspect="1"/>
          </p:cNvPicPr>
          <p:nvPr/>
        </p:nvPicPr>
        <p:blipFill>
          <a:blip r:embed="rId3"/>
          <a:stretch>
            <a:fillRect/>
          </a:stretch>
        </p:blipFill>
        <p:spPr>
          <a:xfrm>
            <a:off x="621437" y="2089288"/>
            <a:ext cx="8096435" cy="2450594"/>
          </a:xfrm>
          <a:prstGeom prst="rect">
            <a:avLst/>
          </a:prstGeom>
        </p:spPr>
      </p:pic>
      <p:sp>
        <p:nvSpPr>
          <p:cNvPr id="2" name="Espace réservé du numéro de diapositive 1">
            <a:extLst>
              <a:ext uri="{FF2B5EF4-FFF2-40B4-BE49-F238E27FC236}">
                <a16:creationId xmlns:a16="http://schemas.microsoft.com/office/drawing/2014/main" id="{E766D6AC-F4D0-7449-94DF-21122316CE6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13</a:t>
            </a:fld>
            <a:endParaRPr lang="fr-FR"/>
          </a:p>
        </p:txBody>
      </p:sp>
    </p:spTree>
    <p:extLst>
      <p:ext uri="{BB962C8B-B14F-4D97-AF65-F5344CB8AC3E}">
        <p14:creationId xmlns:p14="http://schemas.microsoft.com/office/powerpoint/2010/main" val="45578900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24;p17"/>
          <p:cNvSpPr/>
          <p:nvPr/>
        </p:nvSpPr>
        <p:spPr>
          <a:xfrm>
            <a:off x="0" y="-11270"/>
            <a:ext cx="1221021" cy="249000"/>
          </a:xfrm>
          <a:prstGeom prst="homePlate">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881;p25"/>
          <p:cNvGrpSpPr/>
          <p:nvPr/>
        </p:nvGrpSpPr>
        <p:grpSpPr>
          <a:xfrm flipH="1">
            <a:off x="800099" y="1696778"/>
            <a:ext cx="7839075" cy="1526249"/>
            <a:chOff x="457201" y="1430237"/>
            <a:chExt cx="8229598" cy="1610104"/>
          </a:xfrm>
        </p:grpSpPr>
        <p:sp>
          <p:nvSpPr>
            <p:cNvPr id="6" name="Google Shape;882;p25"/>
            <p:cNvSpPr/>
            <p:nvPr/>
          </p:nvSpPr>
          <p:spPr>
            <a:xfrm flipH="1">
              <a:off x="8004076" y="1571050"/>
              <a:ext cx="682723" cy="481323"/>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chemeClr val="accent3"/>
            </a:solidFill>
            <a:ln>
              <a:noFill/>
            </a:ln>
          </p:spPr>
          <p:txBody>
            <a:bodyPr spcFirstLastPara="1" wrap="square" lIns="137150"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dirty="0">
                  <a:solidFill>
                    <a:srgbClr val="FFFFFF"/>
                  </a:solidFill>
                  <a:latin typeface="Fira Sans Extra Condensed Medium"/>
                  <a:ea typeface="Fira Sans Extra Condensed Medium"/>
                  <a:cs typeface="Fira Sans Extra Condensed Medium"/>
                  <a:sym typeface="Fira Sans Extra Condensed Medium"/>
                </a:rPr>
                <a:t>03</a:t>
              </a:r>
              <a:endParaRPr sz="2500" dirty="0"/>
            </a:p>
          </p:txBody>
        </p:sp>
        <p:sp>
          <p:nvSpPr>
            <p:cNvPr id="7" name="Google Shape;883;p25"/>
            <p:cNvSpPr/>
            <p:nvPr/>
          </p:nvSpPr>
          <p:spPr>
            <a:xfrm flipH="1">
              <a:off x="4733417" y="1430237"/>
              <a:ext cx="3270658" cy="762991"/>
            </a:xfrm>
            <a:custGeom>
              <a:avLst/>
              <a:gdLst/>
              <a:ahLst/>
              <a:cxnLst/>
              <a:rect l="l" t="t" r="r" b="b"/>
              <a:pathLst>
                <a:path w="103371" h="26671" extrusionOk="0">
                  <a:moveTo>
                    <a:pt x="1" y="1"/>
                  </a:moveTo>
                  <a:lnTo>
                    <a:pt x="1" y="26671"/>
                  </a:lnTo>
                  <a:lnTo>
                    <a:pt x="91298" y="26671"/>
                  </a:lnTo>
                  <a:cubicBezTo>
                    <a:pt x="97965" y="26671"/>
                    <a:pt x="103371" y="21265"/>
                    <a:pt x="103371" y="14598"/>
                  </a:cubicBezTo>
                  <a:lnTo>
                    <a:pt x="103371" y="12074"/>
                  </a:lnTo>
                  <a:cubicBezTo>
                    <a:pt x="103371" y="5406"/>
                    <a:pt x="97965" y="1"/>
                    <a:pt x="9129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84;p25"/>
            <p:cNvSpPr/>
            <p:nvPr/>
          </p:nvSpPr>
          <p:spPr>
            <a:xfrm flipH="1">
              <a:off x="4851755" y="1583866"/>
              <a:ext cx="455700" cy="455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5;p25"/>
            <p:cNvSpPr/>
            <p:nvPr/>
          </p:nvSpPr>
          <p:spPr>
            <a:xfrm flipH="1">
              <a:off x="8004076" y="2418176"/>
              <a:ext cx="682723" cy="481323"/>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chemeClr val="accent2"/>
            </a:solidFill>
            <a:ln>
              <a:noFill/>
            </a:ln>
          </p:spPr>
          <p:txBody>
            <a:bodyPr spcFirstLastPara="1" wrap="square" lIns="137150"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dirty="0">
                  <a:solidFill>
                    <a:srgbClr val="FFFFFF"/>
                  </a:solidFill>
                  <a:latin typeface="Fira Sans Extra Condensed Medium"/>
                  <a:ea typeface="Fira Sans Extra Condensed Medium"/>
                  <a:cs typeface="Fira Sans Extra Condensed Medium"/>
                  <a:sym typeface="Fira Sans Extra Condensed Medium"/>
                </a:rPr>
                <a:t>04</a:t>
              </a:r>
              <a:endParaRPr sz="2500" dirty="0"/>
            </a:p>
          </p:txBody>
        </p:sp>
        <p:sp>
          <p:nvSpPr>
            <p:cNvPr id="10" name="Google Shape;886;p25"/>
            <p:cNvSpPr/>
            <p:nvPr/>
          </p:nvSpPr>
          <p:spPr>
            <a:xfrm flipH="1">
              <a:off x="4733417" y="2277350"/>
              <a:ext cx="3270658" cy="762991"/>
            </a:xfrm>
            <a:custGeom>
              <a:avLst/>
              <a:gdLst/>
              <a:ahLst/>
              <a:cxnLst/>
              <a:rect l="l" t="t" r="r" b="b"/>
              <a:pathLst>
                <a:path w="103371" h="26671" extrusionOk="0">
                  <a:moveTo>
                    <a:pt x="1" y="1"/>
                  </a:moveTo>
                  <a:lnTo>
                    <a:pt x="1" y="26671"/>
                  </a:lnTo>
                  <a:lnTo>
                    <a:pt x="91298" y="26671"/>
                  </a:lnTo>
                  <a:cubicBezTo>
                    <a:pt x="97965" y="26671"/>
                    <a:pt x="103371" y="21265"/>
                    <a:pt x="103371" y="14598"/>
                  </a:cubicBezTo>
                  <a:lnTo>
                    <a:pt x="103371" y="12074"/>
                  </a:lnTo>
                  <a:cubicBezTo>
                    <a:pt x="103371" y="5406"/>
                    <a:pt x="97965" y="1"/>
                    <a:pt x="9129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87;p25"/>
            <p:cNvSpPr/>
            <p:nvPr/>
          </p:nvSpPr>
          <p:spPr>
            <a:xfrm flipH="1">
              <a:off x="4851755" y="2430991"/>
              <a:ext cx="455700" cy="45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94;p25"/>
            <p:cNvSpPr/>
            <p:nvPr/>
          </p:nvSpPr>
          <p:spPr>
            <a:xfrm>
              <a:off x="1133725" y="1430237"/>
              <a:ext cx="3270658" cy="762991"/>
            </a:xfrm>
            <a:custGeom>
              <a:avLst/>
              <a:gdLst/>
              <a:ahLst/>
              <a:cxnLst/>
              <a:rect l="l" t="t" r="r" b="b"/>
              <a:pathLst>
                <a:path w="103371" h="26671" extrusionOk="0">
                  <a:moveTo>
                    <a:pt x="1" y="1"/>
                  </a:moveTo>
                  <a:lnTo>
                    <a:pt x="1" y="26671"/>
                  </a:lnTo>
                  <a:lnTo>
                    <a:pt x="91298" y="26671"/>
                  </a:lnTo>
                  <a:cubicBezTo>
                    <a:pt x="97965" y="26671"/>
                    <a:pt x="103371" y="21265"/>
                    <a:pt x="103371" y="14598"/>
                  </a:cubicBezTo>
                  <a:lnTo>
                    <a:pt x="103371" y="12074"/>
                  </a:lnTo>
                  <a:cubicBezTo>
                    <a:pt x="103371" y="5406"/>
                    <a:pt x="97965" y="1"/>
                    <a:pt x="9129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5;p25"/>
            <p:cNvSpPr/>
            <p:nvPr/>
          </p:nvSpPr>
          <p:spPr>
            <a:xfrm>
              <a:off x="3825228" y="1583866"/>
              <a:ext cx="455700" cy="45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6;p25"/>
            <p:cNvSpPr/>
            <p:nvPr/>
          </p:nvSpPr>
          <p:spPr>
            <a:xfrm>
              <a:off x="1133725" y="2277350"/>
              <a:ext cx="3270658" cy="762991"/>
            </a:xfrm>
            <a:custGeom>
              <a:avLst/>
              <a:gdLst/>
              <a:ahLst/>
              <a:cxnLst/>
              <a:rect l="l" t="t" r="r" b="b"/>
              <a:pathLst>
                <a:path w="103371" h="26671" extrusionOk="0">
                  <a:moveTo>
                    <a:pt x="1" y="1"/>
                  </a:moveTo>
                  <a:lnTo>
                    <a:pt x="1" y="26671"/>
                  </a:lnTo>
                  <a:lnTo>
                    <a:pt x="91298" y="26671"/>
                  </a:lnTo>
                  <a:cubicBezTo>
                    <a:pt x="97965" y="26671"/>
                    <a:pt x="103371" y="21265"/>
                    <a:pt x="103371" y="14598"/>
                  </a:cubicBezTo>
                  <a:lnTo>
                    <a:pt x="103371" y="12074"/>
                  </a:lnTo>
                  <a:cubicBezTo>
                    <a:pt x="103371" y="5406"/>
                    <a:pt x="97965" y="1"/>
                    <a:pt x="9129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97;p25"/>
            <p:cNvSpPr/>
            <p:nvPr/>
          </p:nvSpPr>
          <p:spPr>
            <a:xfrm>
              <a:off x="3825228" y="2430991"/>
              <a:ext cx="455700" cy="455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2;p25"/>
            <p:cNvSpPr/>
            <p:nvPr/>
          </p:nvSpPr>
          <p:spPr>
            <a:xfrm>
              <a:off x="457201" y="1571050"/>
              <a:ext cx="682723" cy="481323"/>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chemeClr val="accent5"/>
            </a:solidFill>
            <a:ln>
              <a:noFill/>
            </a:ln>
          </p:spPr>
          <p:txBody>
            <a:bodyPr spcFirstLastPara="1" wrap="square" lIns="0" tIns="91425" rIns="137150" bIns="91425" anchor="ctr" anchorCtr="0">
              <a:noAutofit/>
            </a:bodyPr>
            <a:lstStyle/>
            <a:p>
              <a:pPr marL="0" lvl="0" indent="0" algn="ctr" rtl="0">
                <a:spcBef>
                  <a:spcPts val="0"/>
                </a:spcBef>
                <a:spcAft>
                  <a:spcPts val="0"/>
                </a:spcAft>
                <a:buClr>
                  <a:srgbClr val="000000"/>
                </a:buClr>
                <a:buSzPts val="1100"/>
                <a:buFont typeface="Arial"/>
                <a:buNone/>
              </a:pPr>
              <a:r>
                <a:rPr lang="en" sz="2500">
                  <a:solidFill>
                    <a:srgbClr val="FFFFFF"/>
                  </a:solidFill>
                  <a:latin typeface="Fira Sans Extra Condensed Medium"/>
                  <a:ea typeface="Fira Sans Extra Condensed Medium"/>
                  <a:cs typeface="Fira Sans Extra Condensed Medium"/>
                  <a:sym typeface="Fira Sans Extra Condensed Medium"/>
                </a:rPr>
                <a:t>01</a:t>
              </a:r>
              <a:endParaRPr sz="2500"/>
            </a:p>
          </p:txBody>
        </p:sp>
        <p:sp>
          <p:nvSpPr>
            <p:cNvPr id="27" name="Google Shape;903;p25"/>
            <p:cNvSpPr/>
            <p:nvPr/>
          </p:nvSpPr>
          <p:spPr>
            <a:xfrm>
              <a:off x="457201" y="2418176"/>
              <a:ext cx="682723" cy="481323"/>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chemeClr val="accent4"/>
            </a:solidFill>
            <a:ln>
              <a:noFill/>
            </a:ln>
          </p:spPr>
          <p:txBody>
            <a:bodyPr spcFirstLastPara="1" wrap="square" lIns="0" tIns="91425" rIns="137150" bIns="91425" anchor="ctr" anchorCtr="0">
              <a:noAutofit/>
            </a:bodyPr>
            <a:lstStyle/>
            <a:p>
              <a:pPr marL="0" lvl="0" indent="0" algn="ctr" rtl="0">
                <a:spcBef>
                  <a:spcPts val="0"/>
                </a:spcBef>
                <a:spcAft>
                  <a:spcPts val="0"/>
                </a:spcAft>
                <a:buClr>
                  <a:srgbClr val="000000"/>
                </a:buClr>
                <a:buSzPts val="1100"/>
                <a:buFont typeface="Arial"/>
                <a:buNone/>
              </a:pPr>
              <a:r>
                <a:rPr lang="en" sz="2500">
                  <a:solidFill>
                    <a:srgbClr val="FFFFFF"/>
                  </a:solidFill>
                  <a:latin typeface="Fira Sans Extra Condensed Medium"/>
                  <a:ea typeface="Fira Sans Extra Condensed Medium"/>
                  <a:cs typeface="Fira Sans Extra Condensed Medium"/>
                  <a:sym typeface="Fira Sans Extra Condensed Medium"/>
                </a:rPr>
                <a:t>02</a:t>
              </a:r>
              <a:endParaRPr sz="2500"/>
            </a:p>
          </p:txBody>
        </p:sp>
        <p:sp>
          <p:nvSpPr>
            <p:cNvPr id="53" name="Google Shape;908;p25"/>
            <p:cNvSpPr txBox="1"/>
            <p:nvPr/>
          </p:nvSpPr>
          <p:spPr>
            <a:xfrm>
              <a:off x="1139925" y="1676410"/>
              <a:ext cx="2456456" cy="270600"/>
            </a:xfrm>
            <a:prstGeom prst="rect">
              <a:avLst/>
            </a:prstGeom>
            <a:noFill/>
            <a:ln>
              <a:noFill/>
            </a:ln>
          </p:spPr>
          <p:txBody>
            <a:bodyPr spcFirstLastPara="1" wrap="square" lIns="91425" tIns="91425" rIns="91425" bIns="91425" anchor="ctr" anchorCtr="0">
              <a:noAutofit/>
            </a:bodyPr>
            <a:lstStyle/>
            <a:p>
              <a:pPr lvl="0"/>
              <a:r>
                <a:rPr lang="fr-FR" sz="1700" dirty="0">
                  <a:solidFill>
                    <a:schemeClr val="dk1"/>
                  </a:solidFill>
                  <a:latin typeface="Fira Sans Extra Condensed Medium"/>
                  <a:ea typeface="Fira Sans Extra Condensed Medium"/>
                  <a:cs typeface="Fira Sans Extra Condensed Medium"/>
                  <a:sym typeface="Fira Sans Extra Condensed Medium"/>
                </a:rPr>
                <a:t>Mauvaise conception</a:t>
              </a:r>
            </a:p>
          </p:txBody>
        </p:sp>
        <p:sp>
          <p:nvSpPr>
            <p:cNvPr id="51" name="Google Shape;911;p25"/>
            <p:cNvSpPr txBox="1"/>
            <p:nvPr/>
          </p:nvSpPr>
          <p:spPr>
            <a:xfrm>
              <a:off x="1321221" y="2523536"/>
              <a:ext cx="2173458" cy="270600"/>
            </a:xfrm>
            <a:prstGeom prst="rect">
              <a:avLst/>
            </a:prstGeom>
            <a:noFill/>
            <a:ln>
              <a:noFill/>
            </a:ln>
          </p:spPr>
          <p:txBody>
            <a:bodyPr spcFirstLastPara="1" wrap="square" lIns="91425" tIns="91425" rIns="91425" bIns="91425" anchor="ctr" anchorCtr="0">
              <a:noAutofit/>
            </a:bodyPr>
            <a:lstStyle/>
            <a:p>
              <a:pPr lvl="0"/>
              <a:r>
                <a:rPr lang="en-US" sz="1700" dirty="0">
                  <a:solidFill>
                    <a:schemeClr val="dk1"/>
                  </a:solidFill>
                  <a:latin typeface="Fira Sans Extra Condensed Medium"/>
                  <a:ea typeface="Fira Sans Extra Condensed Medium"/>
                  <a:cs typeface="Fira Sans Extra Condensed Medium"/>
                  <a:sym typeface="Fira Sans Extra Condensed Medium"/>
                </a:rPr>
                <a:t>Interfaces simples et </a:t>
              </a:r>
              <a:r>
                <a:rPr lang="en-US" sz="1700" dirty="0" err="1">
                  <a:solidFill>
                    <a:schemeClr val="dk1"/>
                  </a:solidFill>
                  <a:latin typeface="Fira Sans Extra Condensed Medium"/>
                  <a:ea typeface="Fira Sans Extra Condensed Medium"/>
                  <a:cs typeface="Fira Sans Extra Condensed Medium"/>
                  <a:sym typeface="Fira Sans Extra Condensed Medium"/>
                </a:rPr>
                <a:t>anciennes</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45" name="Google Shape;920;p25"/>
            <p:cNvSpPr txBox="1"/>
            <p:nvPr/>
          </p:nvSpPr>
          <p:spPr>
            <a:xfrm flipH="1">
              <a:off x="5649284" y="1676409"/>
              <a:ext cx="2173458" cy="270600"/>
            </a:xfrm>
            <a:prstGeom prst="rect">
              <a:avLst/>
            </a:prstGeom>
            <a:noFill/>
            <a:ln>
              <a:noFill/>
            </a:ln>
          </p:spPr>
          <p:txBody>
            <a:bodyPr spcFirstLastPara="1" wrap="square" lIns="91425" tIns="91425" rIns="91425" bIns="91425" anchor="ctr" anchorCtr="0">
              <a:noAutofit/>
            </a:bodyPr>
            <a:lstStyle/>
            <a:p>
              <a:pPr lvl="0"/>
              <a:r>
                <a:rPr lang="fr-FR" sz="1700" dirty="0">
                  <a:solidFill>
                    <a:schemeClr val="dk1"/>
                  </a:solidFill>
                  <a:latin typeface="Fira Sans Extra Condensed Medium"/>
                  <a:ea typeface="Fira Sans Extra Condensed Medium"/>
                  <a:cs typeface="Fira Sans Extra Condensed Medium"/>
                  <a:sym typeface="Fira Sans Extra Condensed Medium"/>
                </a:rPr>
                <a:t>Style moyen</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43" name="Google Shape;923;p25"/>
            <p:cNvSpPr txBox="1"/>
            <p:nvPr/>
          </p:nvSpPr>
          <p:spPr>
            <a:xfrm flipH="1">
              <a:off x="5656387" y="2523536"/>
              <a:ext cx="2173459" cy="270600"/>
            </a:xfrm>
            <a:prstGeom prst="rect">
              <a:avLst/>
            </a:prstGeom>
            <a:noFill/>
            <a:ln>
              <a:noFill/>
            </a:ln>
          </p:spPr>
          <p:txBody>
            <a:bodyPr spcFirstLastPara="1" wrap="square" lIns="91425" tIns="91425" rIns="91425" bIns="91425" anchor="ctr" anchorCtr="0">
              <a:noAutofit/>
            </a:bodyPr>
            <a:lstStyle/>
            <a:p>
              <a:pPr lvl="0"/>
              <a:r>
                <a:rPr lang="fr-FR" sz="1700" dirty="0">
                  <a:solidFill>
                    <a:schemeClr val="dk1"/>
                  </a:solidFill>
                  <a:latin typeface="Fira Sans Extra Condensed Medium"/>
                  <a:ea typeface="Fira Sans Extra Condensed Medium"/>
                  <a:cs typeface="Fira Sans Extra Condensed Medium"/>
                  <a:sym typeface="Fira Sans Extra Condensed Medium"/>
                </a:rPr>
                <a:t>Fonctionnalités incomplètes</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grpSp>
      <p:sp>
        <p:nvSpPr>
          <p:cNvPr id="54" name="Google Shape;465;p19"/>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Analyse de l’existant</a:t>
            </a:r>
            <a:endParaRPr dirty="0"/>
          </a:p>
        </p:txBody>
      </p:sp>
      <p:sp>
        <p:nvSpPr>
          <p:cNvPr id="55" name="Google Shape;504;p20"/>
          <p:cNvSpPr txBox="1">
            <a:spLocks/>
          </p:cNvSpPr>
          <p:nvPr/>
        </p:nvSpPr>
        <p:spPr>
          <a:xfrm>
            <a:off x="800099" y="1006062"/>
            <a:ext cx="7606602" cy="4823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a:solidFill>
                  <a:schemeClr val="tx1">
                    <a:lumMod val="65000"/>
                    <a:lumOff val="35000"/>
                  </a:schemeClr>
                </a:solidFill>
              </a:rPr>
              <a:t>Les limites de l’application</a:t>
            </a:r>
            <a:endParaRPr lang="en-US" dirty="0">
              <a:solidFill>
                <a:schemeClr val="tx1">
                  <a:lumMod val="65000"/>
                  <a:lumOff val="35000"/>
                </a:schemeClr>
              </a:solidFill>
            </a:endParaRPr>
          </a:p>
        </p:txBody>
      </p:sp>
      <p:sp>
        <p:nvSpPr>
          <p:cNvPr id="2" name="Espace réservé du numéro de diapositive 1">
            <a:extLst>
              <a:ext uri="{FF2B5EF4-FFF2-40B4-BE49-F238E27FC236}">
                <a16:creationId xmlns:a16="http://schemas.microsoft.com/office/drawing/2014/main" id="{BC9C32BC-E007-462D-B950-D8C5E211C1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14</a:t>
            </a:fld>
            <a:endParaRPr lang="fr-FR"/>
          </a:p>
        </p:txBody>
      </p:sp>
    </p:spTree>
    <p:extLst>
      <p:ext uri="{BB962C8B-B14F-4D97-AF65-F5344CB8AC3E}">
        <p14:creationId xmlns:p14="http://schemas.microsoft.com/office/powerpoint/2010/main" val="287712032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4"/>
        <p:cNvGrpSpPr/>
        <p:nvPr/>
      </p:nvGrpSpPr>
      <p:grpSpPr>
        <a:xfrm>
          <a:off x="0" y="0"/>
          <a:ext cx="0" cy="0"/>
          <a:chOff x="0" y="0"/>
          <a:chExt cx="0" cy="0"/>
        </a:xfrm>
      </p:grpSpPr>
      <p:sp>
        <p:nvSpPr>
          <p:cNvPr id="1695" name="Google Shape;1695;p106"/>
          <p:cNvSpPr/>
          <p:nvPr/>
        </p:nvSpPr>
        <p:spPr>
          <a:xfrm>
            <a:off x="74578" y="1140705"/>
            <a:ext cx="9024027" cy="3597258"/>
          </a:xfrm>
          <a:custGeom>
            <a:avLst/>
            <a:gdLst/>
            <a:ahLst/>
            <a:cxnLst/>
            <a:rect l="l" t="t" r="r" b="b"/>
            <a:pathLst>
              <a:path w="18190723" h="7797481" extrusionOk="0">
                <a:moveTo>
                  <a:pt x="0" y="596319"/>
                </a:moveTo>
                <a:cubicBezTo>
                  <a:pt x="0" y="-122351"/>
                  <a:pt x="160550" y="9501"/>
                  <a:pt x="879220" y="9501"/>
                </a:cubicBezTo>
                <a:lnTo>
                  <a:pt x="17447904" y="9502"/>
                </a:lnTo>
                <a:cubicBezTo>
                  <a:pt x="18166574" y="9502"/>
                  <a:pt x="18190723" y="-44529"/>
                  <a:pt x="18190723" y="674141"/>
                </a:cubicBezTo>
                <a:lnTo>
                  <a:pt x="18125872" y="7143650"/>
                </a:lnTo>
                <a:cubicBezTo>
                  <a:pt x="18125872" y="7862320"/>
                  <a:pt x="18095155" y="7795863"/>
                  <a:pt x="17376485" y="7795863"/>
                </a:cubicBezTo>
                <a:lnTo>
                  <a:pt x="716904" y="7774778"/>
                </a:lnTo>
                <a:cubicBezTo>
                  <a:pt x="-1766" y="7774778"/>
                  <a:pt x="25941" y="7855835"/>
                  <a:pt x="25941" y="7137165"/>
                </a:cubicBezTo>
                <a:cubicBezTo>
                  <a:pt x="25941" y="5402194"/>
                  <a:pt x="0" y="2331290"/>
                  <a:pt x="0" y="596319"/>
                </a:cubicBezTo>
                <a:close/>
              </a:path>
            </a:pathLst>
          </a:custGeom>
          <a:solidFill>
            <a:srgbClr val="DDD9C3"/>
          </a:solidFill>
          <a:ln w="60325" cap="sq" cmpd="dbl">
            <a:solidFill>
              <a:srgbClr val="949FAE"/>
            </a:solidFill>
            <a:prstDash val="dash"/>
            <a:bevel/>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696" name="Google Shape;1696;p106"/>
          <p:cNvSpPr txBox="1">
            <a:spLocks noGrp="1"/>
          </p:cNvSpPr>
          <p:nvPr>
            <p:ph type="title"/>
          </p:nvPr>
        </p:nvSpPr>
        <p:spPr>
          <a:xfrm>
            <a:off x="2103582" y="96748"/>
            <a:ext cx="5022330" cy="640020"/>
          </a:xfrm>
          <a:prstGeom prst="rect">
            <a:avLst/>
          </a:prstGeom>
          <a:noFill/>
          <a:ln>
            <a:noFill/>
          </a:ln>
        </p:spPr>
        <p:txBody>
          <a:bodyPr spcFirstLastPara="1" wrap="square" lIns="45713" tIns="22850" rIns="45713" bIns="22850" anchor="ctr" anchorCtr="0">
            <a:normAutofit/>
          </a:bodyPr>
          <a:lstStyle/>
          <a:p>
            <a:pPr>
              <a:buSzPts val="5400"/>
            </a:pPr>
            <a:r>
              <a:rPr lang="en" sz="2400" dirty="0"/>
              <a:t>Identification des besoins </a:t>
            </a:r>
            <a:endParaRPr sz="2400" dirty="0"/>
          </a:p>
        </p:txBody>
      </p:sp>
      <p:sp>
        <p:nvSpPr>
          <p:cNvPr id="1698" name="Google Shape;1698;p106"/>
          <p:cNvSpPr txBox="1">
            <a:spLocks noGrp="1"/>
          </p:cNvSpPr>
          <p:nvPr>
            <p:ph type="sldNum" idx="12"/>
          </p:nvPr>
        </p:nvSpPr>
        <p:spPr>
          <a:xfrm>
            <a:off x="8555434" y="4800425"/>
            <a:ext cx="588388" cy="244518"/>
          </a:xfrm>
          <a:prstGeom prst="rect">
            <a:avLst/>
          </a:prstGeom>
          <a:noFill/>
          <a:ln>
            <a:noFill/>
          </a:ln>
        </p:spPr>
        <p:txBody>
          <a:bodyPr spcFirstLastPara="1" wrap="square" lIns="45713" tIns="22850" rIns="45713" bIns="22850" anchor="ctr" anchorCtr="0">
            <a:noAutofit/>
          </a:bodyPr>
          <a:lstStyle/>
          <a:p>
            <a:fld id="{00000000-1234-1234-1234-123412341234}" type="slidenum">
              <a:rPr lang="en-US"/>
              <a:pPr/>
              <a:t>15</a:t>
            </a:fld>
            <a:endParaRPr/>
          </a:p>
        </p:txBody>
      </p:sp>
      <p:grpSp>
        <p:nvGrpSpPr>
          <p:cNvPr id="1699" name="Google Shape;1699;p106"/>
          <p:cNvGrpSpPr/>
          <p:nvPr/>
        </p:nvGrpSpPr>
        <p:grpSpPr>
          <a:xfrm>
            <a:off x="7149281" y="1466183"/>
            <a:ext cx="1868260" cy="3149484"/>
            <a:chOff x="9951444" y="1733577"/>
            <a:chExt cx="4142235" cy="7703449"/>
          </a:xfrm>
        </p:grpSpPr>
        <p:sp>
          <p:nvSpPr>
            <p:cNvPr id="1700" name="Google Shape;1700;p106"/>
            <p:cNvSpPr txBox="1"/>
            <p:nvPr/>
          </p:nvSpPr>
          <p:spPr>
            <a:xfrm flipH="1">
              <a:off x="9951444" y="1733577"/>
              <a:ext cx="3957082" cy="451633"/>
            </a:xfrm>
            <a:prstGeom prst="rect">
              <a:avLst/>
            </a:prstGeom>
            <a:noFill/>
            <a:ln>
              <a:noFill/>
            </a:ln>
          </p:spPr>
          <p:txBody>
            <a:bodyPr spcFirstLastPara="1" wrap="square" lIns="45713" tIns="22850" rIns="45713" bIns="22850" anchor="t" anchorCtr="0">
              <a:spAutoFit/>
            </a:bodyPr>
            <a:lstStyle/>
            <a:p>
              <a:pPr algn="ctr">
                <a:lnSpc>
                  <a:spcPct val="90000"/>
                </a:lnSpc>
              </a:pPr>
              <a:r>
                <a:rPr lang="en-US" sz="1000" dirty="0">
                  <a:solidFill>
                    <a:schemeClr val="dk2"/>
                  </a:solidFill>
                  <a:latin typeface="Ubuntu Medium"/>
                  <a:ea typeface="Ubuntu Medium"/>
                  <a:cs typeface="Ubuntu Medium"/>
                  <a:sym typeface="Ubuntu Medium"/>
                </a:rPr>
                <a:t>Flux &amp; </a:t>
              </a:r>
              <a:r>
                <a:rPr lang="en-US" sz="1000" dirty="0" err="1">
                  <a:solidFill>
                    <a:schemeClr val="dk2"/>
                  </a:solidFill>
                  <a:latin typeface="Ubuntu Medium"/>
                  <a:ea typeface="Ubuntu Medium"/>
                  <a:cs typeface="Ubuntu Medium"/>
                  <a:sym typeface="Ubuntu Medium"/>
                </a:rPr>
                <a:t>Synchronisation</a:t>
              </a:r>
              <a:endParaRPr sz="1000" dirty="0">
                <a:solidFill>
                  <a:schemeClr val="dk2"/>
                </a:solidFill>
                <a:latin typeface="Ubuntu Medium"/>
                <a:ea typeface="Ubuntu Medium"/>
                <a:cs typeface="Ubuntu Medium"/>
                <a:sym typeface="Ubuntu Medium"/>
              </a:endParaRPr>
            </a:p>
          </p:txBody>
        </p:sp>
        <p:sp>
          <p:nvSpPr>
            <p:cNvPr id="1701" name="Google Shape;1701;p106"/>
            <p:cNvSpPr/>
            <p:nvPr/>
          </p:nvSpPr>
          <p:spPr>
            <a:xfrm>
              <a:off x="10031764" y="2207371"/>
              <a:ext cx="4061915" cy="7229655"/>
            </a:xfrm>
            <a:custGeom>
              <a:avLst/>
              <a:gdLst/>
              <a:ahLst/>
              <a:cxnLst/>
              <a:rect l="l" t="t" r="r" b="b"/>
              <a:pathLst>
                <a:path w="4061915" h="7794760" extrusionOk="0">
                  <a:moveTo>
                    <a:pt x="4513" y="690729"/>
                  </a:moveTo>
                  <a:cubicBezTo>
                    <a:pt x="4513" y="317395"/>
                    <a:pt x="-61549" y="0"/>
                    <a:pt x="311785" y="0"/>
                  </a:cubicBezTo>
                  <a:lnTo>
                    <a:pt x="3723552" y="29496"/>
                  </a:lnTo>
                  <a:cubicBezTo>
                    <a:pt x="4096886" y="29496"/>
                    <a:pt x="4060320" y="317395"/>
                    <a:pt x="4060320" y="690729"/>
                  </a:cubicBezTo>
                  <a:lnTo>
                    <a:pt x="4060320" y="7118779"/>
                  </a:lnTo>
                  <a:cubicBezTo>
                    <a:pt x="4060320" y="7492113"/>
                    <a:pt x="4104260" y="7787386"/>
                    <a:pt x="3730926" y="7787386"/>
                  </a:cubicBezTo>
                  <a:lnTo>
                    <a:pt x="378152" y="7794760"/>
                  </a:lnTo>
                  <a:cubicBezTo>
                    <a:pt x="4818" y="7794760"/>
                    <a:pt x="4513" y="7492113"/>
                    <a:pt x="4513" y="7118779"/>
                  </a:cubicBezTo>
                  <a:lnTo>
                    <a:pt x="4513" y="690729"/>
                  </a:lnTo>
                  <a:close/>
                </a:path>
              </a:pathLst>
            </a:custGeom>
            <a:solidFill>
              <a:schemeClr val="lt2"/>
            </a:solidFill>
            <a:ln w="25400" cap="flat" cmpd="dbl">
              <a:solidFill>
                <a:srgbClr val="494429"/>
              </a:solidFill>
              <a:prstDash val="dash"/>
              <a:miter lim="800000"/>
              <a:headEnd type="none" w="sm" len="sm"/>
              <a:tailEnd type="none" w="sm" len="sm"/>
            </a:ln>
          </p:spPr>
          <p:txBody>
            <a:bodyPr spcFirstLastPara="1" wrap="square" lIns="45713" tIns="22850" rIns="45713" bIns="22850" anchor="ctr" anchorCtr="0">
              <a:noAutofit/>
            </a:bodyPr>
            <a:lstStyle/>
            <a:p>
              <a:pPr algn="ctr"/>
              <a:endParaRPr sz="1350">
                <a:solidFill>
                  <a:schemeClr val="lt1"/>
                </a:solidFill>
                <a:latin typeface="Ubuntu"/>
                <a:ea typeface="Ubuntu"/>
                <a:cs typeface="Ubuntu"/>
                <a:sym typeface="Ubuntu"/>
              </a:endParaRPr>
            </a:p>
          </p:txBody>
        </p:sp>
      </p:grpSp>
      <p:grpSp>
        <p:nvGrpSpPr>
          <p:cNvPr id="1702" name="Google Shape;1702;p106"/>
          <p:cNvGrpSpPr/>
          <p:nvPr/>
        </p:nvGrpSpPr>
        <p:grpSpPr>
          <a:xfrm>
            <a:off x="1962134" y="1462482"/>
            <a:ext cx="3190341" cy="3153185"/>
            <a:chOff x="3790334" y="1990326"/>
            <a:chExt cx="6116477" cy="6306369"/>
          </a:xfrm>
        </p:grpSpPr>
        <p:grpSp>
          <p:nvGrpSpPr>
            <p:cNvPr id="1703" name="Google Shape;1703;p106"/>
            <p:cNvGrpSpPr/>
            <p:nvPr/>
          </p:nvGrpSpPr>
          <p:grpSpPr>
            <a:xfrm>
              <a:off x="3790334" y="1990326"/>
              <a:ext cx="6116477" cy="6306369"/>
              <a:chOff x="9951444" y="1733577"/>
              <a:chExt cx="4142235" cy="7703449"/>
            </a:xfrm>
          </p:grpSpPr>
          <p:sp>
            <p:nvSpPr>
              <p:cNvPr id="1704" name="Google Shape;1704;p106"/>
              <p:cNvSpPr txBox="1"/>
              <p:nvPr/>
            </p:nvSpPr>
            <p:spPr>
              <a:xfrm flipH="1">
                <a:off x="9951444" y="1733577"/>
                <a:ext cx="3957081" cy="451103"/>
              </a:xfrm>
              <a:prstGeom prst="rect">
                <a:avLst/>
              </a:prstGeom>
              <a:noFill/>
              <a:ln>
                <a:noFill/>
              </a:ln>
            </p:spPr>
            <p:txBody>
              <a:bodyPr spcFirstLastPara="1" wrap="square" lIns="45713" tIns="22850" rIns="45713" bIns="22850" anchor="t" anchorCtr="0">
                <a:spAutoFit/>
              </a:bodyPr>
              <a:lstStyle/>
              <a:p>
                <a:pPr algn="ctr">
                  <a:lnSpc>
                    <a:spcPct val="90000"/>
                  </a:lnSpc>
                </a:pPr>
                <a:r>
                  <a:rPr lang="en-US" sz="1000" dirty="0">
                    <a:solidFill>
                      <a:schemeClr val="dk2"/>
                    </a:solidFill>
                    <a:latin typeface="Ubuntu Medium"/>
                    <a:ea typeface="Ubuntu Medium"/>
                    <a:cs typeface="Ubuntu Medium"/>
                    <a:sym typeface="Ubuntu Medium"/>
                  </a:rPr>
                  <a:t>Module </a:t>
                </a:r>
                <a:r>
                  <a:rPr lang="en-US" sz="1000" dirty="0" err="1">
                    <a:solidFill>
                      <a:schemeClr val="dk2"/>
                    </a:solidFill>
                    <a:latin typeface="Ubuntu Medium"/>
                    <a:ea typeface="Ubuntu Medium"/>
                    <a:cs typeface="Ubuntu Medium"/>
                    <a:sym typeface="Ubuntu Medium"/>
                  </a:rPr>
                  <a:t>Chantiers</a:t>
                </a:r>
                <a:endParaRPr sz="1000" dirty="0">
                  <a:solidFill>
                    <a:schemeClr val="dk2"/>
                  </a:solidFill>
                  <a:latin typeface="Ubuntu Medium"/>
                  <a:ea typeface="Ubuntu Medium"/>
                  <a:cs typeface="Ubuntu Medium"/>
                  <a:sym typeface="Ubuntu Medium"/>
                </a:endParaRPr>
              </a:p>
            </p:txBody>
          </p:sp>
          <p:sp>
            <p:nvSpPr>
              <p:cNvPr id="1705" name="Google Shape;1705;p106"/>
              <p:cNvSpPr/>
              <p:nvPr/>
            </p:nvSpPr>
            <p:spPr>
              <a:xfrm>
                <a:off x="10031764" y="2207371"/>
                <a:ext cx="4061915" cy="7229655"/>
              </a:xfrm>
              <a:custGeom>
                <a:avLst/>
                <a:gdLst/>
                <a:ahLst/>
                <a:cxnLst/>
                <a:rect l="l" t="t" r="r" b="b"/>
                <a:pathLst>
                  <a:path w="4061915" h="7794760" extrusionOk="0">
                    <a:moveTo>
                      <a:pt x="4513" y="690729"/>
                    </a:moveTo>
                    <a:cubicBezTo>
                      <a:pt x="4513" y="317395"/>
                      <a:pt x="-61549" y="0"/>
                      <a:pt x="311785" y="0"/>
                    </a:cubicBezTo>
                    <a:lnTo>
                      <a:pt x="3723552" y="29496"/>
                    </a:lnTo>
                    <a:cubicBezTo>
                      <a:pt x="4096886" y="29496"/>
                      <a:pt x="4060320" y="317395"/>
                      <a:pt x="4060320" y="690729"/>
                    </a:cubicBezTo>
                    <a:lnTo>
                      <a:pt x="4060320" y="7118779"/>
                    </a:lnTo>
                    <a:cubicBezTo>
                      <a:pt x="4060320" y="7492113"/>
                      <a:pt x="4104260" y="7787386"/>
                      <a:pt x="3730926" y="7787386"/>
                    </a:cubicBezTo>
                    <a:lnTo>
                      <a:pt x="378152" y="7794760"/>
                    </a:lnTo>
                    <a:cubicBezTo>
                      <a:pt x="4818" y="7794760"/>
                      <a:pt x="4513" y="7492113"/>
                      <a:pt x="4513" y="7118779"/>
                    </a:cubicBezTo>
                    <a:lnTo>
                      <a:pt x="4513" y="690729"/>
                    </a:lnTo>
                    <a:close/>
                  </a:path>
                </a:pathLst>
              </a:custGeom>
              <a:solidFill>
                <a:schemeClr val="lt2"/>
              </a:solidFill>
              <a:ln w="25400" cap="flat" cmpd="dbl">
                <a:solidFill>
                  <a:srgbClr val="494429"/>
                </a:solidFill>
                <a:prstDash val="dash"/>
                <a:miter lim="800000"/>
                <a:headEnd type="none" w="sm" len="sm"/>
                <a:tailEnd type="none" w="sm" len="sm"/>
              </a:ln>
            </p:spPr>
            <p:txBody>
              <a:bodyPr spcFirstLastPara="1" wrap="square" lIns="45713" tIns="22850" rIns="45713" bIns="22850" anchor="ctr" anchorCtr="0">
                <a:noAutofit/>
              </a:bodyPr>
              <a:lstStyle/>
              <a:p>
                <a:pPr algn="ctr"/>
                <a:endParaRPr sz="1350">
                  <a:solidFill>
                    <a:schemeClr val="lt1"/>
                  </a:solidFill>
                  <a:latin typeface="Ubuntu"/>
                  <a:ea typeface="Ubuntu"/>
                  <a:cs typeface="Ubuntu"/>
                  <a:sym typeface="Ubuntu"/>
                </a:endParaRPr>
              </a:p>
            </p:txBody>
          </p:sp>
        </p:grpSp>
        <p:grpSp>
          <p:nvGrpSpPr>
            <p:cNvPr id="1706" name="Google Shape;1706;p106"/>
            <p:cNvGrpSpPr/>
            <p:nvPr/>
          </p:nvGrpSpPr>
          <p:grpSpPr>
            <a:xfrm>
              <a:off x="4050680" y="2680414"/>
              <a:ext cx="2814694" cy="889089"/>
              <a:chOff x="634295" y="2972422"/>
              <a:chExt cx="2938656" cy="1141379"/>
            </a:xfrm>
          </p:grpSpPr>
          <p:sp>
            <p:nvSpPr>
              <p:cNvPr id="1707" name="Google Shape;1707;p106"/>
              <p:cNvSpPr/>
              <p:nvPr/>
            </p:nvSpPr>
            <p:spPr>
              <a:xfrm>
                <a:off x="648168" y="2972422"/>
                <a:ext cx="2924783" cy="1141379"/>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08" name="Google Shape;1708;p106"/>
              <p:cNvSpPr txBox="1"/>
              <p:nvPr/>
            </p:nvSpPr>
            <p:spPr>
              <a:xfrm>
                <a:off x="634295" y="3173780"/>
                <a:ext cx="2931690" cy="758561"/>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a:solidFill>
                      <a:schemeClr val="dk2"/>
                    </a:solidFill>
                    <a:latin typeface="Ubuntu Medium"/>
                    <a:ea typeface="Ubuntu Medium"/>
                    <a:cs typeface="Ubuntu Medium"/>
                    <a:sym typeface="Ubuntu Medium"/>
                  </a:rPr>
                  <a:t>Création &amp; Mise à jours des chantiers</a:t>
                </a:r>
                <a:endParaRPr sz="900">
                  <a:solidFill>
                    <a:schemeClr val="dk2"/>
                  </a:solidFill>
                  <a:latin typeface="Ubuntu Medium"/>
                  <a:ea typeface="Ubuntu Medium"/>
                  <a:cs typeface="Ubuntu Medium"/>
                  <a:sym typeface="Ubuntu Medium"/>
                </a:endParaRPr>
              </a:p>
            </p:txBody>
          </p:sp>
        </p:grpSp>
        <p:grpSp>
          <p:nvGrpSpPr>
            <p:cNvPr id="1709" name="Google Shape;1709;p106"/>
            <p:cNvGrpSpPr/>
            <p:nvPr/>
          </p:nvGrpSpPr>
          <p:grpSpPr>
            <a:xfrm>
              <a:off x="6967684" y="2730234"/>
              <a:ext cx="2814694" cy="889089"/>
              <a:chOff x="634295" y="2972422"/>
              <a:chExt cx="2938656" cy="1141379"/>
            </a:xfrm>
          </p:grpSpPr>
          <p:sp>
            <p:nvSpPr>
              <p:cNvPr id="1710" name="Google Shape;1710;p106"/>
              <p:cNvSpPr/>
              <p:nvPr/>
            </p:nvSpPr>
            <p:spPr>
              <a:xfrm>
                <a:off x="648168" y="2972422"/>
                <a:ext cx="2924783" cy="1141379"/>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11" name="Google Shape;1711;p106"/>
              <p:cNvSpPr txBox="1"/>
              <p:nvPr/>
            </p:nvSpPr>
            <p:spPr>
              <a:xfrm>
                <a:off x="634295" y="3173780"/>
                <a:ext cx="2931690" cy="758561"/>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dirty="0">
                    <a:solidFill>
                      <a:schemeClr val="dk2"/>
                    </a:solidFill>
                    <a:latin typeface="Ubuntu Medium"/>
                    <a:ea typeface="Ubuntu Medium"/>
                    <a:cs typeface="Ubuntu Medium"/>
                    <a:sym typeface="Ubuntu Medium"/>
                  </a:rPr>
                  <a:t>Le Dashboard </a:t>
                </a:r>
                <a:endParaRPr sz="700" dirty="0"/>
              </a:p>
              <a:p>
                <a:pPr algn="ctr">
                  <a:lnSpc>
                    <a:spcPct val="90000"/>
                  </a:lnSpc>
                </a:pPr>
                <a:endParaRPr sz="900" dirty="0">
                  <a:solidFill>
                    <a:schemeClr val="dk2"/>
                  </a:solidFill>
                  <a:latin typeface="Ubuntu Medium"/>
                  <a:ea typeface="Ubuntu Medium"/>
                  <a:cs typeface="Ubuntu Medium"/>
                  <a:sym typeface="Ubuntu Medium"/>
                </a:endParaRPr>
              </a:p>
            </p:txBody>
          </p:sp>
        </p:grpSp>
        <p:grpSp>
          <p:nvGrpSpPr>
            <p:cNvPr id="1712" name="Google Shape;1712;p106"/>
            <p:cNvGrpSpPr/>
            <p:nvPr/>
          </p:nvGrpSpPr>
          <p:grpSpPr>
            <a:xfrm>
              <a:off x="4033474" y="4971336"/>
              <a:ext cx="2814694" cy="889089"/>
              <a:chOff x="634295" y="2972422"/>
              <a:chExt cx="2938656" cy="1141379"/>
            </a:xfrm>
          </p:grpSpPr>
          <p:sp>
            <p:nvSpPr>
              <p:cNvPr id="1713" name="Google Shape;1713;p106"/>
              <p:cNvSpPr/>
              <p:nvPr/>
            </p:nvSpPr>
            <p:spPr>
              <a:xfrm>
                <a:off x="648168" y="2972422"/>
                <a:ext cx="2924783" cy="1141379"/>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14" name="Google Shape;1714;p106"/>
              <p:cNvSpPr txBox="1"/>
              <p:nvPr/>
            </p:nvSpPr>
            <p:spPr>
              <a:xfrm>
                <a:off x="634295" y="3173780"/>
                <a:ext cx="2931690" cy="758561"/>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a:solidFill>
                      <a:schemeClr val="dk2"/>
                    </a:solidFill>
                    <a:latin typeface="Ubuntu Medium"/>
                    <a:ea typeface="Ubuntu Medium"/>
                    <a:cs typeface="Ubuntu Medium"/>
                    <a:sym typeface="Ubuntu Medium"/>
                  </a:rPr>
                  <a:t>Actualité </a:t>
                </a:r>
                <a:endParaRPr sz="700"/>
              </a:p>
              <a:p>
                <a:pPr algn="ctr">
                  <a:lnSpc>
                    <a:spcPct val="90000"/>
                  </a:lnSpc>
                </a:pPr>
                <a:r>
                  <a:rPr lang="en-US" sz="900">
                    <a:solidFill>
                      <a:schemeClr val="dk2"/>
                    </a:solidFill>
                    <a:latin typeface="Ubuntu Medium"/>
                    <a:ea typeface="Ubuntu Medium"/>
                    <a:cs typeface="Ubuntu Medium"/>
                    <a:sym typeface="Ubuntu Medium"/>
                  </a:rPr>
                  <a:t>Chantier</a:t>
                </a:r>
                <a:endParaRPr sz="900">
                  <a:solidFill>
                    <a:schemeClr val="dk2"/>
                  </a:solidFill>
                  <a:latin typeface="Ubuntu Medium"/>
                  <a:ea typeface="Ubuntu Medium"/>
                  <a:cs typeface="Ubuntu Medium"/>
                  <a:sym typeface="Ubuntu Medium"/>
                </a:endParaRPr>
              </a:p>
            </p:txBody>
          </p:sp>
        </p:grpSp>
        <p:grpSp>
          <p:nvGrpSpPr>
            <p:cNvPr id="1715" name="Google Shape;1715;p106"/>
            <p:cNvGrpSpPr/>
            <p:nvPr/>
          </p:nvGrpSpPr>
          <p:grpSpPr>
            <a:xfrm>
              <a:off x="6950478" y="4962161"/>
              <a:ext cx="2814694" cy="889089"/>
              <a:chOff x="634295" y="2972422"/>
              <a:chExt cx="2938656" cy="1141379"/>
            </a:xfrm>
          </p:grpSpPr>
          <p:sp>
            <p:nvSpPr>
              <p:cNvPr id="1716" name="Google Shape;1716;p106"/>
              <p:cNvSpPr/>
              <p:nvPr/>
            </p:nvSpPr>
            <p:spPr>
              <a:xfrm>
                <a:off x="648168" y="2972422"/>
                <a:ext cx="2924783" cy="1141379"/>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17" name="Google Shape;1717;p106"/>
              <p:cNvSpPr txBox="1"/>
              <p:nvPr/>
            </p:nvSpPr>
            <p:spPr>
              <a:xfrm>
                <a:off x="634295" y="3173780"/>
                <a:ext cx="2931690" cy="758561"/>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a:solidFill>
                      <a:schemeClr val="dk2"/>
                    </a:solidFill>
                    <a:latin typeface="Ubuntu Medium"/>
                    <a:ea typeface="Ubuntu Medium"/>
                    <a:cs typeface="Ubuntu Medium"/>
                    <a:sym typeface="Ubuntu Medium"/>
                  </a:rPr>
                  <a:t>Gestion de </a:t>
                </a:r>
                <a:endParaRPr sz="700"/>
              </a:p>
              <a:p>
                <a:pPr algn="ctr">
                  <a:lnSpc>
                    <a:spcPct val="90000"/>
                  </a:lnSpc>
                </a:pPr>
                <a:r>
                  <a:rPr lang="en-US" sz="900">
                    <a:solidFill>
                      <a:schemeClr val="dk2"/>
                    </a:solidFill>
                    <a:latin typeface="Ubuntu Medium"/>
                    <a:ea typeface="Ubuntu Medium"/>
                    <a:cs typeface="Ubuntu Medium"/>
                    <a:sym typeface="Ubuntu Medium"/>
                  </a:rPr>
                  <a:t>la planification</a:t>
                </a:r>
                <a:endParaRPr sz="900">
                  <a:solidFill>
                    <a:schemeClr val="dk2"/>
                  </a:solidFill>
                  <a:latin typeface="Ubuntu Medium"/>
                  <a:ea typeface="Ubuntu Medium"/>
                  <a:cs typeface="Ubuntu Medium"/>
                  <a:sym typeface="Ubuntu Medium"/>
                </a:endParaRPr>
              </a:p>
            </p:txBody>
          </p:sp>
        </p:grpSp>
        <p:grpSp>
          <p:nvGrpSpPr>
            <p:cNvPr id="1718" name="Google Shape;1718;p106"/>
            <p:cNvGrpSpPr/>
            <p:nvPr/>
          </p:nvGrpSpPr>
          <p:grpSpPr>
            <a:xfrm>
              <a:off x="4018723" y="3879952"/>
              <a:ext cx="2814694" cy="889089"/>
              <a:chOff x="634295" y="2972422"/>
              <a:chExt cx="2938656" cy="1141379"/>
            </a:xfrm>
          </p:grpSpPr>
          <p:sp>
            <p:nvSpPr>
              <p:cNvPr id="1719" name="Google Shape;1719;p106"/>
              <p:cNvSpPr/>
              <p:nvPr/>
            </p:nvSpPr>
            <p:spPr>
              <a:xfrm>
                <a:off x="648168" y="2972422"/>
                <a:ext cx="2924783" cy="1141379"/>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20" name="Google Shape;1720;p106"/>
              <p:cNvSpPr txBox="1"/>
              <p:nvPr/>
            </p:nvSpPr>
            <p:spPr>
              <a:xfrm>
                <a:off x="634295" y="3173780"/>
                <a:ext cx="2931690" cy="758561"/>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a:solidFill>
                      <a:schemeClr val="dk2"/>
                    </a:solidFill>
                    <a:latin typeface="Ubuntu Medium"/>
                    <a:ea typeface="Ubuntu Medium"/>
                    <a:cs typeface="Ubuntu Medium"/>
                    <a:sym typeface="Ubuntu Medium"/>
                  </a:rPr>
                  <a:t>Gestion des suivis et des Conformités</a:t>
                </a:r>
                <a:endParaRPr sz="700"/>
              </a:p>
            </p:txBody>
          </p:sp>
        </p:grpSp>
        <p:grpSp>
          <p:nvGrpSpPr>
            <p:cNvPr id="1721" name="Google Shape;1721;p106"/>
            <p:cNvGrpSpPr/>
            <p:nvPr/>
          </p:nvGrpSpPr>
          <p:grpSpPr>
            <a:xfrm>
              <a:off x="6935727" y="3870777"/>
              <a:ext cx="2814694" cy="889089"/>
              <a:chOff x="634295" y="2972422"/>
              <a:chExt cx="2938656" cy="1141379"/>
            </a:xfrm>
          </p:grpSpPr>
          <p:sp>
            <p:nvSpPr>
              <p:cNvPr id="1722" name="Google Shape;1722;p106"/>
              <p:cNvSpPr/>
              <p:nvPr/>
            </p:nvSpPr>
            <p:spPr>
              <a:xfrm>
                <a:off x="648168" y="2972422"/>
                <a:ext cx="2924783" cy="1141379"/>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23" name="Google Shape;1723;p106"/>
              <p:cNvSpPr txBox="1"/>
              <p:nvPr/>
            </p:nvSpPr>
            <p:spPr>
              <a:xfrm>
                <a:off x="634295" y="3173780"/>
                <a:ext cx="2931690" cy="438522"/>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dirty="0">
                    <a:solidFill>
                      <a:schemeClr val="dk2"/>
                    </a:solidFill>
                    <a:latin typeface="Ubuntu Medium"/>
                    <a:ea typeface="Ubuntu Medium"/>
                    <a:cs typeface="Ubuntu Medium"/>
                    <a:sym typeface="Ubuntu Medium"/>
                  </a:rPr>
                  <a:t>Gestion des documents </a:t>
                </a:r>
                <a:endParaRPr sz="900" dirty="0">
                  <a:solidFill>
                    <a:schemeClr val="dk2"/>
                  </a:solidFill>
                  <a:latin typeface="Ubuntu Medium"/>
                  <a:ea typeface="Ubuntu Medium"/>
                  <a:cs typeface="Ubuntu Medium"/>
                  <a:sym typeface="Ubuntu Medium"/>
                </a:endParaRPr>
              </a:p>
            </p:txBody>
          </p:sp>
        </p:grpSp>
        <p:grpSp>
          <p:nvGrpSpPr>
            <p:cNvPr id="1724" name="Google Shape;1724;p106"/>
            <p:cNvGrpSpPr/>
            <p:nvPr/>
          </p:nvGrpSpPr>
          <p:grpSpPr>
            <a:xfrm>
              <a:off x="4048226" y="6055335"/>
              <a:ext cx="2814694" cy="889089"/>
              <a:chOff x="634295" y="2972422"/>
              <a:chExt cx="2938656" cy="1141379"/>
            </a:xfrm>
          </p:grpSpPr>
          <p:sp>
            <p:nvSpPr>
              <p:cNvPr id="1725" name="Google Shape;1725;p106"/>
              <p:cNvSpPr/>
              <p:nvPr/>
            </p:nvSpPr>
            <p:spPr>
              <a:xfrm>
                <a:off x="648168" y="2972422"/>
                <a:ext cx="2924783" cy="1141379"/>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26" name="Google Shape;1726;p106"/>
              <p:cNvSpPr txBox="1"/>
              <p:nvPr/>
            </p:nvSpPr>
            <p:spPr>
              <a:xfrm>
                <a:off x="634295" y="3173780"/>
                <a:ext cx="2931690" cy="758561"/>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dirty="0">
                    <a:solidFill>
                      <a:schemeClr val="dk2"/>
                    </a:solidFill>
                    <a:latin typeface="Ubuntu Medium"/>
                    <a:ea typeface="Ubuntu Medium"/>
                    <a:cs typeface="Ubuntu Medium"/>
                    <a:sym typeface="Ubuntu Medium"/>
                  </a:rPr>
                  <a:t>Gestion des </a:t>
                </a:r>
                <a:r>
                  <a:rPr lang="en-US" sz="900" dirty="0" err="1">
                    <a:solidFill>
                      <a:schemeClr val="dk2"/>
                    </a:solidFill>
                    <a:latin typeface="Ubuntu Medium"/>
                    <a:ea typeface="Ubuntu Medium"/>
                    <a:cs typeface="Ubuntu Medium"/>
                    <a:sym typeface="Ubuntu Medium"/>
                  </a:rPr>
                  <a:t>achats</a:t>
                </a:r>
                <a:r>
                  <a:rPr lang="en-US" sz="900" dirty="0">
                    <a:solidFill>
                      <a:schemeClr val="dk2"/>
                    </a:solidFill>
                    <a:latin typeface="Ubuntu Medium"/>
                    <a:ea typeface="Ubuntu Medium"/>
                    <a:cs typeface="Ubuntu Medium"/>
                    <a:sym typeface="Ubuntu Medium"/>
                  </a:rPr>
                  <a:t> &amp; des </a:t>
                </a:r>
                <a:r>
                  <a:rPr lang="en-US" sz="900" dirty="0" err="1">
                    <a:solidFill>
                      <a:schemeClr val="dk2"/>
                    </a:solidFill>
                    <a:latin typeface="Ubuntu Medium"/>
                    <a:ea typeface="Ubuntu Medium"/>
                    <a:cs typeface="Ubuntu Medium"/>
                    <a:sym typeface="Ubuntu Medium"/>
                  </a:rPr>
                  <a:t>dépense</a:t>
                </a:r>
                <a:r>
                  <a:rPr lang="en-US" sz="900" dirty="0">
                    <a:solidFill>
                      <a:schemeClr val="dk2"/>
                    </a:solidFill>
                    <a:latin typeface="Ubuntu Medium"/>
                    <a:ea typeface="Ubuntu Medium"/>
                    <a:cs typeface="Ubuntu Medium"/>
                    <a:sym typeface="Ubuntu Medium"/>
                  </a:rPr>
                  <a:t> </a:t>
                </a:r>
                <a:endParaRPr sz="900" dirty="0">
                  <a:solidFill>
                    <a:schemeClr val="dk2"/>
                  </a:solidFill>
                  <a:latin typeface="Ubuntu Medium"/>
                  <a:ea typeface="Ubuntu Medium"/>
                  <a:cs typeface="Ubuntu Medium"/>
                  <a:sym typeface="Ubuntu Medium"/>
                </a:endParaRPr>
              </a:p>
            </p:txBody>
          </p:sp>
        </p:grpSp>
        <p:grpSp>
          <p:nvGrpSpPr>
            <p:cNvPr id="1727" name="Google Shape;1727;p106"/>
            <p:cNvGrpSpPr/>
            <p:nvPr/>
          </p:nvGrpSpPr>
          <p:grpSpPr>
            <a:xfrm>
              <a:off x="6965230" y="6068282"/>
              <a:ext cx="2814694" cy="889089"/>
              <a:chOff x="634295" y="2972422"/>
              <a:chExt cx="2938656" cy="1141379"/>
            </a:xfrm>
          </p:grpSpPr>
          <p:sp>
            <p:nvSpPr>
              <p:cNvPr id="1728" name="Google Shape;1728;p106"/>
              <p:cNvSpPr/>
              <p:nvPr/>
            </p:nvSpPr>
            <p:spPr>
              <a:xfrm>
                <a:off x="648168" y="2972422"/>
                <a:ext cx="2924783" cy="1141379"/>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29" name="Google Shape;1729;p106"/>
              <p:cNvSpPr txBox="1"/>
              <p:nvPr/>
            </p:nvSpPr>
            <p:spPr>
              <a:xfrm>
                <a:off x="634295" y="3173780"/>
                <a:ext cx="2931690" cy="438522"/>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dirty="0">
                    <a:solidFill>
                      <a:schemeClr val="dk2"/>
                    </a:solidFill>
                    <a:latin typeface="Ubuntu Medium"/>
                    <a:ea typeface="Ubuntu Medium"/>
                    <a:cs typeface="Ubuntu Medium"/>
                    <a:sym typeface="Ubuntu Medium"/>
                  </a:rPr>
                  <a:t>Gestion de la </a:t>
                </a:r>
                <a:r>
                  <a:rPr lang="en-US" sz="900" dirty="0" err="1">
                    <a:solidFill>
                      <a:schemeClr val="dk2"/>
                    </a:solidFill>
                    <a:latin typeface="Ubuntu Medium"/>
                    <a:ea typeface="Ubuntu Medium"/>
                    <a:cs typeface="Ubuntu Medium"/>
                    <a:sym typeface="Ubuntu Medium"/>
                  </a:rPr>
                  <a:t>facturation</a:t>
                </a:r>
                <a:r>
                  <a:rPr lang="en-US" sz="900" dirty="0">
                    <a:solidFill>
                      <a:schemeClr val="dk2"/>
                    </a:solidFill>
                    <a:latin typeface="Ubuntu Medium"/>
                    <a:ea typeface="Ubuntu Medium"/>
                    <a:cs typeface="Ubuntu Medium"/>
                    <a:sym typeface="Ubuntu Medium"/>
                  </a:rPr>
                  <a:t>  </a:t>
                </a:r>
                <a:endParaRPr sz="900" dirty="0">
                  <a:solidFill>
                    <a:schemeClr val="dk2"/>
                  </a:solidFill>
                  <a:latin typeface="Ubuntu Medium"/>
                  <a:ea typeface="Ubuntu Medium"/>
                  <a:cs typeface="Ubuntu Medium"/>
                  <a:sym typeface="Ubuntu Medium"/>
                </a:endParaRPr>
              </a:p>
            </p:txBody>
          </p:sp>
        </p:grpSp>
        <p:grpSp>
          <p:nvGrpSpPr>
            <p:cNvPr id="1730" name="Google Shape;1730;p106"/>
            <p:cNvGrpSpPr/>
            <p:nvPr/>
          </p:nvGrpSpPr>
          <p:grpSpPr>
            <a:xfrm>
              <a:off x="4055599" y="7183593"/>
              <a:ext cx="2814694" cy="889089"/>
              <a:chOff x="634295" y="2972422"/>
              <a:chExt cx="2938656" cy="1141379"/>
            </a:xfrm>
          </p:grpSpPr>
          <p:sp>
            <p:nvSpPr>
              <p:cNvPr id="1731" name="Google Shape;1731;p106"/>
              <p:cNvSpPr/>
              <p:nvPr/>
            </p:nvSpPr>
            <p:spPr>
              <a:xfrm>
                <a:off x="648168" y="2972422"/>
                <a:ext cx="2924783" cy="1141379"/>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32" name="Google Shape;1732;p106"/>
              <p:cNvSpPr txBox="1"/>
              <p:nvPr/>
            </p:nvSpPr>
            <p:spPr>
              <a:xfrm>
                <a:off x="634295" y="3173780"/>
                <a:ext cx="2931690" cy="758561"/>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dirty="0">
                    <a:solidFill>
                      <a:schemeClr val="dk2"/>
                    </a:solidFill>
                    <a:latin typeface="Ubuntu Medium"/>
                    <a:ea typeface="Ubuntu Medium"/>
                    <a:cs typeface="Ubuntu Medium"/>
                    <a:sym typeface="Ubuntu Medium"/>
                  </a:rPr>
                  <a:t>Rapport </a:t>
                </a:r>
                <a:r>
                  <a:rPr lang="en-US" sz="900" dirty="0" err="1">
                    <a:solidFill>
                      <a:schemeClr val="dk2"/>
                    </a:solidFill>
                    <a:latin typeface="Ubuntu Medium"/>
                    <a:ea typeface="Ubuntu Medium"/>
                    <a:cs typeface="Ubuntu Medium"/>
                    <a:sym typeface="Ubuntu Medium"/>
                  </a:rPr>
                  <a:t>d’activité</a:t>
                </a:r>
                <a:r>
                  <a:rPr lang="en-US" sz="900" dirty="0">
                    <a:solidFill>
                      <a:schemeClr val="dk2"/>
                    </a:solidFill>
                    <a:latin typeface="Ubuntu Medium"/>
                    <a:ea typeface="Ubuntu Medium"/>
                    <a:cs typeface="Ubuntu Medium"/>
                    <a:sym typeface="Ubuntu Medium"/>
                  </a:rPr>
                  <a:t> Personnel</a:t>
                </a:r>
                <a:endParaRPr sz="900" dirty="0">
                  <a:solidFill>
                    <a:schemeClr val="dk2"/>
                  </a:solidFill>
                  <a:latin typeface="Ubuntu Medium"/>
                  <a:ea typeface="Ubuntu Medium"/>
                  <a:cs typeface="Ubuntu Medium"/>
                  <a:sym typeface="Ubuntu Medium"/>
                </a:endParaRPr>
              </a:p>
            </p:txBody>
          </p:sp>
        </p:grpSp>
        <p:grpSp>
          <p:nvGrpSpPr>
            <p:cNvPr id="1733" name="Google Shape;1733;p106"/>
            <p:cNvGrpSpPr/>
            <p:nvPr/>
          </p:nvGrpSpPr>
          <p:grpSpPr>
            <a:xfrm>
              <a:off x="6972603" y="7174418"/>
              <a:ext cx="2814694" cy="889089"/>
              <a:chOff x="634295" y="2972422"/>
              <a:chExt cx="2938656" cy="1141379"/>
            </a:xfrm>
          </p:grpSpPr>
          <p:sp>
            <p:nvSpPr>
              <p:cNvPr id="1734" name="Google Shape;1734;p106"/>
              <p:cNvSpPr/>
              <p:nvPr/>
            </p:nvSpPr>
            <p:spPr>
              <a:xfrm>
                <a:off x="648168" y="2972422"/>
                <a:ext cx="2924783" cy="1141379"/>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35" name="Google Shape;1735;p106"/>
              <p:cNvSpPr txBox="1"/>
              <p:nvPr/>
            </p:nvSpPr>
            <p:spPr>
              <a:xfrm>
                <a:off x="634295" y="3173780"/>
                <a:ext cx="2931690" cy="438522"/>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dirty="0">
                    <a:solidFill>
                      <a:schemeClr val="dk2"/>
                    </a:solidFill>
                    <a:latin typeface="Ubuntu Medium"/>
                    <a:ea typeface="Ubuntu Medium"/>
                    <a:cs typeface="Ubuntu Medium"/>
                    <a:sym typeface="Ubuntu Medium"/>
                  </a:rPr>
                  <a:t>Affectation des </a:t>
                </a:r>
                <a:r>
                  <a:rPr lang="en-US" sz="900" dirty="0" err="1">
                    <a:solidFill>
                      <a:schemeClr val="dk2"/>
                    </a:solidFill>
                    <a:latin typeface="Ubuntu Medium"/>
                    <a:ea typeface="Ubuntu Medium"/>
                    <a:cs typeface="Ubuntu Medium"/>
                    <a:sym typeface="Ubuntu Medium"/>
                  </a:rPr>
                  <a:t>ressource</a:t>
                </a:r>
                <a:r>
                  <a:rPr lang="en-US" sz="900" dirty="0">
                    <a:solidFill>
                      <a:schemeClr val="dk2"/>
                    </a:solidFill>
                    <a:latin typeface="Ubuntu Medium"/>
                    <a:ea typeface="Ubuntu Medium"/>
                    <a:cs typeface="Ubuntu Medium"/>
                    <a:sym typeface="Ubuntu Medium"/>
                  </a:rPr>
                  <a:t>  </a:t>
                </a:r>
                <a:endParaRPr sz="900" dirty="0">
                  <a:solidFill>
                    <a:schemeClr val="dk2"/>
                  </a:solidFill>
                  <a:latin typeface="Ubuntu Medium"/>
                  <a:ea typeface="Ubuntu Medium"/>
                  <a:cs typeface="Ubuntu Medium"/>
                  <a:sym typeface="Ubuntu Medium"/>
                </a:endParaRPr>
              </a:p>
            </p:txBody>
          </p:sp>
        </p:grpSp>
      </p:grpSp>
      <p:grpSp>
        <p:nvGrpSpPr>
          <p:cNvPr id="1736" name="Google Shape;1736;p106"/>
          <p:cNvGrpSpPr/>
          <p:nvPr/>
        </p:nvGrpSpPr>
        <p:grpSpPr>
          <a:xfrm>
            <a:off x="5149933" y="1433883"/>
            <a:ext cx="1975978" cy="3190055"/>
            <a:chOff x="10033974" y="1978524"/>
            <a:chExt cx="3951955" cy="6380109"/>
          </a:xfrm>
        </p:grpSpPr>
        <p:grpSp>
          <p:nvGrpSpPr>
            <p:cNvPr id="1737" name="Google Shape;1737;p106"/>
            <p:cNvGrpSpPr/>
            <p:nvPr/>
          </p:nvGrpSpPr>
          <p:grpSpPr>
            <a:xfrm>
              <a:off x="10033974" y="1978524"/>
              <a:ext cx="3951955" cy="6380109"/>
              <a:chOff x="9951444" y="1733577"/>
              <a:chExt cx="4142235" cy="7703449"/>
            </a:xfrm>
          </p:grpSpPr>
          <p:sp>
            <p:nvSpPr>
              <p:cNvPr id="1738" name="Google Shape;1738;p106"/>
              <p:cNvSpPr txBox="1"/>
              <p:nvPr/>
            </p:nvSpPr>
            <p:spPr>
              <a:xfrm flipH="1">
                <a:off x="9951444" y="1733577"/>
                <a:ext cx="3957082" cy="445889"/>
              </a:xfrm>
              <a:prstGeom prst="rect">
                <a:avLst/>
              </a:prstGeom>
              <a:noFill/>
              <a:ln>
                <a:noFill/>
              </a:ln>
            </p:spPr>
            <p:txBody>
              <a:bodyPr spcFirstLastPara="1" wrap="square" lIns="45713" tIns="22850" rIns="45713" bIns="22850" anchor="t" anchorCtr="0">
                <a:spAutoFit/>
              </a:bodyPr>
              <a:lstStyle/>
              <a:p>
                <a:pPr algn="ctr">
                  <a:lnSpc>
                    <a:spcPct val="90000"/>
                  </a:lnSpc>
                </a:pPr>
                <a:r>
                  <a:rPr lang="en-US" sz="1000">
                    <a:solidFill>
                      <a:schemeClr val="dk2"/>
                    </a:solidFill>
                    <a:latin typeface="Ubuntu Medium"/>
                    <a:ea typeface="Ubuntu Medium"/>
                    <a:cs typeface="Ubuntu Medium"/>
                    <a:sym typeface="Ubuntu Medium"/>
                  </a:rPr>
                  <a:t>Module Administration Pro</a:t>
                </a:r>
                <a:endParaRPr sz="1000">
                  <a:solidFill>
                    <a:schemeClr val="dk2"/>
                  </a:solidFill>
                  <a:latin typeface="Ubuntu Medium"/>
                  <a:ea typeface="Ubuntu Medium"/>
                  <a:cs typeface="Ubuntu Medium"/>
                  <a:sym typeface="Ubuntu Medium"/>
                </a:endParaRPr>
              </a:p>
            </p:txBody>
          </p:sp>
          <p:sp>
            <p:nvSpPr>
              <p:cNvPr id="1739" name="Google Shape;1739;p106"/>
              <p:cNvSpPr/>
              <p:nvPr/>
            </p:nvSpPr>
            <p:spPr>
              <a:xfrm>
                <a:off x="10031764" y="2207371"/>
                <a:ext cx="4061915" cy="7229655"/>
              </a:xfrm>
              <a:custGeom>
                <a:avLst/>
                <a:gdLst/>
                <a:ahLst/>
                <a:cxnLst/>
                <a:rect l="l" t="t" r="r" b="b"/>
                <a:pathLst>
                  <a:path w="4061915" h="7794760" extrusionOk="0">
                    <a:moveTo>
                      <a:pt x="4513" y="690729"/>
                    </a:moveTo>
                    <a:cubicBezTo>
                      <a:pt x="4513" y="317395"/>
                      <a:pt x="-61549" y="0"/>
                      <a:pt x="311785" y="0"/>
                    </a:cubicBezTo>
                    <a:lnTo>
                      <a:pt x="3723552" y="29496"/>
                    </a:lnTo>
                    <a:cubicBezTo>
                      <a:pt x="4096886" y="29496"/>
                      <a:pt x="4060320" y="317395"/>
                      <a:pt x="4060320" y="690729"/>
                    </a:cubicBezTo>
                    <a:lnTo>
                      <a:pt x="4060320" y="7118779"/>
                    </a:lnTo>
                    <a:cubicBezTo>
                      <a:pt x="4060320" y="7492113"/>
                      <a:pt x="4104260" y="7787386"/>
                      <a:pt x="3730926" y="7787386"/>
                    </a:cubicBezTo>
                    <a:lnTo>
                      <a:pt x="378152" y="7794760"/>
                    </a:lnTo>
                    <a:cubicBezTo>
                      <a:pt x="4818" y="7794760"/>
                      <a:pt x="4513" y="7492113"/>
                      <a:pt x="4513" y="7118779"/>
                    </a:cubicBezTo>
                    <a:lnTo>
                      <a:pt x="4513" y="690729"/>
                    </a:lnTo>
                    <a:close/>
                  </a:path>
                </a:pathLst>
              </a:custGeom>
              <a:solidFill>
                <a:schemeClr val="lt2"/>
              </a:solidFill>
              <a:ln w="25400" cap="flat" cmpd="dbl">
                <a:solidFill>
                  <a:srgbClr val="494429"/>
                </a:solidFill>
                <a:prstDash val="dash"/>
                <a:miter lim="800000"/>
                <a:headEnd type="none" w="sm" len="sm"/>
                <a:tailEnd type="none" w="sm" len="sm"/>
              </a:ln>
            </p:spPr>
            <p:txBody>
              <a:bodyPr spcFirstLastPara="1" wrap="square" lIns="45713" tIns="22850" rIns="45713" bIns="22850" anchor="ctr" anchorCtr="0">
                <a:noAutofit/>
              </a:bodyPr>
              <a:lstStyle/>
              <a:p>
                <a:pPr algn="ctr"/>
                <a:endParaRPr sz="1350">
                  <a:solidFill>
                    <a:schemeClr val="lt1"/>
                  </a:solidFill>
                  <a:latin typeface="Ubuntu"/>
                  <a:ea typeface="Ubuntu"/>
                  <a:cs typeface="Ubuntu"/>
                  <a:sym typeface="Ubuntu"/>
                </a:endParaRPr>
              </a:p>
            </p:txBody>
          </p:sp>
        </p:grpSp>
        <p:grpSp>
          <p:nvGrpSpPr>
            <p:cNvPr id="1740" name="Google Shape;1740;p106"/>
            <p:cNvGrpSpPr/>
            <p:nvPr/>
          </p:nvGrpSpPr>
          <p:grpSpPr>
            <a:xfrm>
              <a:off x="10184483" y="2738003"/>
              <a:ext cx="3660653" cy="889089"/>
              <a:chOff x="634295" y="2972422"/>
              <a:chExt cx="2938656" cy="1141379"/>
            </a:xfrm>
          </p:grpSpPr>
          <p:sp>
            <p:nvSpPr>
              <p:cNvPr id="1741" name="Google Shape;1741;p106"/>
              <p:cNvSpPr/>
              <p:nvPr/>
            </p:nvSpPr>
            <p:spPr>
              <a:xfrm>
                <a:off x="648168" y="2972422"/>
                <a:ext cx="2924783" cy="1141379"/>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42" name="Google Shape;1742;p106"/>
              <p:cNvSpPr txBox="1"/>
              <p:nvPr/>
            </p:nvSpPr>
            <p:spPr>
              <a:xfrm>
                <a:off x="634295" y="3173780"/>
                <a:ext cx="2931690" cy="758561"/>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a:solidFill>
                      <a:schemeClr val="dk2"/>
                    </a:solidFill>
                    <a:latin typeface="Ubuntu Medium"/>
                    <a:ea typeface="Ubuntu Medium"/>
                    <a:cs typeface="Ubuntu Medium"/>
                    <a:sym typeface="Ubuntu Medium"/>
                  </a:rPr>
                  <a:t>Gestion Personnel &amp; Fournisseurs</a:t>
                </a:r>
                <a:endParaRPr sz="900">
                  <a:solidFill>
                    <a:schemeClr val="dk2"/>
                  </a:solidFill>
                  <a:latin typeface="Ubuntu Medium"/>
                  <a:ea typeface="Ubuntu Medium"/>
                  <a:cs typeface="Ubuntu Medium"/>
                  <a:sym typeface="Ubuntu Medium"/>
                </a:endParaRPr>
              </a:p>
            </p:txBody>
          </p:sp>
        </p:grpSp>
        <p:grpSp>
          <p:nvGrpSpPr>
            <p:cNvPr id="1743" name="Google Shape;1743;p106"/>
            <p:cNvGrpSpPr/>
            <p:nvPr/>
          </p:nvGrpSpPr>
          <p:grpSpPr>
            <a:xfrm>
              <a:off x="10193160" y="3773843"/>
              <a:ext cx="3660653" cy="889089"/>
              <a:chOff x="634295" y="2972422"/>
              <a:chExt cx="2938656" cy="1141379"/>
            </a:xfrm>
          </p:grpSpPr>
          <p:sp>
            <p:nvSpPr>
              <p:cNvPr id="1744" name="Google Shape;1744;p106"/>
              <p:cNvSpPr/>
              <p:nvPr/>
            </p:nvSpPr>
            <p:spPr>
              <a:xfrm>
                <a:off x="648168" y="2972422"/>
                <a:ext cx="2924783" cy="1141379"/>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45" name="Google Shape;1745;p106"/>
              <p:cNvSpPr txBox="1"/>
              <p:nvPr/>
            </p:nvSpPr>
            <p:spPr>
              <a:xfrm>
                <a:off x="634295" y="3173780"/>
                <a:ext cx="2931690" cy="758561"/>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dirty="0">
                    <a:solidFill>
                      <a:schemeClr val="dk2"/>
                    </a:solidFill>
                    <a:latin typeface="Ubuntu Medium"/>
                    <a:ea typeface="Ubuntu Medium"/>
                    <a:cs typeface="Ubuntu Medium"/>
                    <a:sym typeface="Ubuntu Medium"/>
                  </a:rPr>
                  <a:t>Gestion des</a:t>
                </a:r>
                <a:endParaRPr sz="700" dirty="0"/>
              </a:p>
              <a:p>
                <a:pPr algn="ctr">
                  <a:lnSpc>
                    <a:spcPct val="90000"/>
                  </a:lnSpc>
                </a:pPr>
                <a:r>
                  <a:rPr lang="en-US" sz="900" dirty="0">
                    <a:solidFill>
                      <a:schemeClr val="dk2"/>
                    </a:solidFill>
                    <a:latin typeface="Ubuntu Medium"/>
                    <a:ea typeface="Ubuntu Medium"/>
                    <a:cs typeface="Ubuntu Medium"/>
                    <a:sym typeface="Ubuntu Medium"/>
                  </a:rPr>
                  <a:t> Stocks</a:t>
                </a:r>
                <a:endParaRPr sz="900" dirty="0">
                  <a:solidFill>
                    <a:schemeClr val="dk2"/>
                  </a:solidFill>
                  <a:latin typeface="Ubuntu Medium"/>
                  <a:ea typeface="Ubuntu Medium"/>
                  <a:cs typeface="Ubuntu Medium"/>
                  <a:sym typeface="Ubuntu Medium"/>
                </a:endParaRPr>
              </a:p>
            </p:txBody>
          </p:sp>
        </p:grpSp>
        <p:grpSp>
          <p:nvGrpSpPr>
            <p:cNvPr id="1746" name="Google Shape;1746;p106"/>
            <p:cNvGrpSpPr/>
            <p:nvPr/>
          </p:nvGrpSpPr>
          <p:grpSpPr>
            <a:xfrm>
              <a:off x="10207011" y="4954162"/>
              <a:ext cx="3660653" cy="889089"/>
              <a:chOff x="634295" y="2972422"/>
              <a:chExt cx="2938656" cy="1141379"/>
            </a:xfrm>
          </p:grpSpPr>
          <p:sp>
            <p:nvSpPr>
              <p:cNvPr id="1747" name="Google Shape;1747;p106"/>
              <p:cNvSpPr/>
              <p:nvPr/>
            </p:nvSpPr>
            <p:spPr>
              <a:xfrm>
                <a:off x="648168" y="2972422"/>
                <a:ext cx="2924783" cy="1141379"/>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48" name="Google Shape;1748;p106"/>
              <p:cNvSpPr txBox="1"/>
              <p:nvPr/>
            </p:nvSpPr>
            <p:spPr>
              <a:xfrm>
                <a:off x="634295" y="3173780"/>
                <a:ext cx="2931690" cy="758561"/>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a:solidFill>
                      <a:schemeClr val="dk2"/>
                    </a:solidFill>
                    <a:latin typeface="Ubuntu Medium"/>
                    <a:ea typeface="Ubuntu Medium"/>
                    <a:cs typeface="Ubuntu Medium"/>
                    <a:sym typeface="Ubuntu Medium"/>
                  </a:rPr>
                  <a:t>Planning </a:t>
                </a:r>
                <a:endParaRPr sz="700"/>
              </a:p>
              <a:p>
                <a:pPr algn="ctr">
                  <a:lnSpc>
                    <a:spcPct val="90000"/>
                  </a:lnSpc>
                </a:pPr>
                <a:r>
                  <a:rPr lang="en-US" sz="900">
                    <a:solidFill>
                      <a:schemeClr val="dk2"/>
                    </a:solidFill>
                    <a:latin typeface="Ubuntu Medium"/>
                    <a:ea typeface="Ubuntu Medium"/>
                    <a:cs typeface="Ubuntu Medium"/>
                    <a:sym typeface="Ubuntu Medium"/>
                  </a:rPr>
                  <a:t>Globale</a:t>
                </a:r>
                <a:endParaRPr sz="900">
                  <a:solidFill>
                    <a:schemeClr val="dk2"/>
                  </a:solidFill>
                  <a:latin typeface="Ubuntu Medium"/>
                  <a:ea typeface="Ubuntu Medium"/>
                  <a:cs typeface="Ubuntu Medium"/>
                  <a:sym typeface="Ubuntu Medium"/>
                </a:endParaRPr>
              </a:p>
            </p:txBody>
          </p:sp>
        </p:grpSp>
        <p:grpSp>
          <p:nvGrpSpPr>
            <p:cNvPr id="1749" name="Google Shape;1749;p106"/>
            <p:cNvGrpSpPr/>
            <p:nvPr/>
          </p:nvGrpSpPr>
          <p:grpSpPr>
            <a:xfrm>
              <a:off x="10229475" y="6039718"/>
              <a:ext cx="3660653" cy="889089"/>
              <a:chOff x="634295" y="2972422"/>
              <a:chExt cx="2938656" cy="1141379"/>
            </a:xfrm>
          </p:grpSpPr>
          <p:sp>
            <p:nvSpPr>
              <p:cNvPr id="1750" name="Google Shape;1750;p106"/>
              <p:cNvSpPr/>
              <p:nvPr/>
            </p:nvSpPr>
            <p:spPr>
              <a:xfrm>
                <a:off x="648168" y="2972422"/>
                <a:ext cx="2924783" cy="1141379"/>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51" name="Google Shape;1751;p106"/>
              <p:cNvSpPr txBox="1"/>
              <p:nvPr/>
            </p:nvSpPr>
            <p:spPr>
              <a:xfrm>
                <a:off x="634295" y="3173780"/>
                <a:ext cx="2931690" cy="758561"/>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dirty="0">
                    <a:solidFill>
                      <a:schemeClr val="dk2"/>
                    </a:solidFill>
                    <a:latin typeface="Ubuntu Medium"/>
                    <a:ea typeface="Ubuntu Medium"/>
                    <a:cs typeface="Ubuntu Medium"/>
                    <a:sym typeface="Ubuntu Medium"/>
                  </a:rPr>
                  <a:t>Rapport </a:t>
                </a:r>
                <a:r>
                  <a:rPr lang="en-US" sz="900" dirty="0" err="1">
                    <a:solidFill>
                      <a:schemeClr val="dk2"/>
                    </a:solidFill>
                    <a:latin typeface="Ubuntu Medium"/>
                    <a:ea typeface="Ubuntu Medium"/>
                    <a:cs typeface="Ubuntu Medium"/>
                    <a:sym typeface="Ubuntu Medium"/>
                  </a:rPr>
                  <a:t>d’activité</a:t>
                </a:r>
                <a:r>
                  <a:rPr lang="en-US" sz="900" dirty="0">
                    <a:solidFill>
                      <a:schemeClr val="dk2"/>
                    </a:solidFill>
                    <a:latin typeface="Ubuntu Medium"/>
                    <a:ea typeface="Ubuntu Medium"/>
                    <a:cs typeface="Ubuntu Medium"/>
                    <a:sym typeface="Ubuntu Medium"/>
                  </a:rPr>
                  <a:t> </a:t>
                </a:r>
                <a:endParaRPr sz="700" dirty="0"/>
              </a:p>
              <a:p>
                <a:pPr algn="ctr">
                  <a:lnSpc>
                    <a:spcPct val="90000"/>
                  </a:lnSpc>
                </a:pPr>
                <a:r>
                  <a:rPr lang="en-US" sz="900" dirty="0" err="1">
                    <a:solidFill>
                      <a:schemeClr val="dk2"/>
                    </a:solidFill>
                    <a:latin typeface="Ubuntu Medium"/>
                    <a:ea typeface="Ubuntu Medium"/>
                    <a:cs typeface="Ubuntu Medium"/>
                    <a:sym typeface="Ubuntu Medium"/>
                  </a:rPr>
                  <a:t>Globale</a:t>
                </a:r>
                <a:endParaRPr sz="900" dirty="0">
                  <a:solidFill>
                    <a:schemeClr val="dk2"/>
                  </a:solidFill>
                  <a:latin typeface="Ubuntu Medium"/>
                  <a:ea typeface="Ubuntu Medium"/>
                  <a:cs typeface="Ubuntu Medium"/>
                  <a:sym typeface="Ubuntu Medium"/>
                </a:endParaRPr>
              </a:p>
            </p:txBody>
          </p:sp>
        </p:grpSp>
        <p:grpSp>
          <p:nvGrpSpPr>
            <p:cNvPr id="1752" name="Google Shape;1752;p106"/>
            <p:cNvGrpSpPr/>
            <p:nvPr/>
          </p:nvGrpSpPr>
          <p:grpSpPr>
            <a:xfrm>
              <a:off x="10217716" y="7201658"/>
              <a:ext cx="3660653" cy="889089"/>
              <a:chOff x="634295" y="2972422"/>
              <a:chExt cx="2938656" cy="1141379"/>
            </a:xfrm>
          </p:grpSpPr>
          <p:sp>
            <p:nvSpPr>
              <p:cNvPr id="1753" name="Google Shape;1753;p106"/>
              <p:cNvSpPr/>
              <p:nvPr/>
            </p:nvSpPr>
            <p:spPr>
              <a:xfrm>
                <a:off x="648168" y="2972422"/>
                <a:ext cx="2924783" cy="1141379"/>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54" name="Google Shape;1754;p106"/>
              <p:cNvSpPr txBox="1"/>
              <p:nvPr/>
            </p:nvSpPr>
            <p:spPr>
              <a:xfrm>
                <a:off x="634295" y="3173780"/>
                <a:ext cx="2931690" cy="758561"/>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a:solidFill>
                      <a:schemeClr val="dk2"/>
                    </a:solidFill>
                    <a:latin typeface="Ubuntu Medium"/>
                    <a:ea typeface="Ubuntu Medium"/>
                    <a:cs typeface="Ubuntu Medium"/>
                    <a:sym typeface="Ubuntu Medium"/>
                  </a:rPr>
                  <a:t>Finance &amp;</a:t>
                </a:r>
                <a:endParaRPr sz="700"/>
              </a:p>
              <a:p>
                <a:pPr algn="ctr">
                  <a:lnSpc>
                    <a:spcPct val="90000"/>
                  </a:lnSpc>
                </a:pPr>
                <a:r>
                  <a:rPr lang="en-US" sz="900">
                    <a:solidFill>
                      <a:schemeClr val="dk2"/>
                    </a:solidFill>
                    <a:latin typeface="Ubuntu Medium"/>
                    <a:ea typeface="Ubuntu Medium"/>
                    <a:cs typeface="Ubuntu Medium"/>
                    <a:sym typeface="Ubuntu Medium"/>
                  </a:rPr>
                  <a:t>Rentabilité</a:t>
                </a:r>
                <a:endParaRPr sz="900">
                  <a:solidFill>
                    <a:schemeClr val="dk2"/>
                  </a:solidFill>
                  <a:latin typeface="Ubuntu Medium"/>
                  <a:ea typeface="Ubuntu Medium"/>
                  <a:cs typeface="Ubuntu Medium"/>
                  <a:sym typeface="Ubuntu Medium"/>
                </a:endParaRPr>
              </a:p>
            </p:txBody>
          </p:sp>
        </p:grpSp>
      </p:grpSp>
      <p:grpSp>
        <p:nvGrpSpPr>
          <p:cNvPr id="1755" name="Google Shape;1755;p106"/>
          <p:cNvGrpSpPr/>
          <p:nvPr/>
        </p:nvGrpSpPr>
        <p:grpSpPr>
          <a:xfrm>
            <a:off x="7201403" y="1836320"/>
            <a:ext cx="1747132" cy="836553"/>
            <a:chOff x="14459117" y="2738003"/>
            <a:chExt cx="3494264" cy="1313155"/>
          </a:xfrm>
        </p:grpSpPr>
        <p:sp>
          <p:nvSpPr>
            <p:cNvPr id="1756" name="Google Shape;1756;p106"/>
            <p:cNvSpPr/>
            <p:nvPr/>
          </p:nvSpPr>
          <p:spPr>
            <a:xfrm>
              <a:off x="14546502" y="2738003"/>
              <a:ext cx="3406879" cy="1313155"/>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57" name="Google Shape;1757;p106"/>
            <p:cNvSpPr txBox="1"/>
            <p:nvPr/>
          </p:nvSpPr>
          <p:spPr>
            <a:xfrm>
              <a:off x="14459117" y="3107004"/>
              <a:ext cx="3414926" cy="463766"/>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a:solidFill>
                    <a:schemeClr val="dk2"/>
                  </a:solidFill>
                  <a:latin typeface="Ubuntu Medium"/>
                  <a:ea typeface="Ubuntu Medium"/>
                  <a:cs typeface="Ubuntu Medium"/>
                  <a:sym typeface="Ubuntu Medium"/>
                </a:rPr>
                <a:t>Flux Synchronisation Plateforme (MarocBTP)</a:t>
              </a:r>
              <a:endParaRPr sz="900">
                <a:solidFill>
                  <a:schemeClr val="dk2"/>
                </a:solidFill>
                <a:latin typeface="Ubuntu Medium"/>
                <a:ea typeface="Ubuntu Medium"/>
                <a:cs typeface="Ubuntu Medium"/>
                <a:sym typeface="Ubuntu Medium"/>
              </a:endParaRPr>
            </a:p>
          </p:txBody>
        </p:sp>
      </p:grpSp>
      <p:grpSp>
        <p:nvGrpSpPr>
          <p:cNvPr id="1758" name="Google Shape;1758;p106"/>
          <p:cNvGrpSpPr/>
          <p:nvPr/>
        </p:nvGrpSpPr>
        <p:grpSpPr>
          <a:xfrm>
            <a:off x="7194966" y="2874879"/>
            <a:ext cx="1747132" cy="735537"/>
            <a:chOff x="14459117" y="2738003"/>
            <a:chExt cx="3494264" cy="1313155"/>
          </a:xfrm>
        </p:grpSpPr>
        <p:sp>
          <p:nvSpPr>
            <p:cNvPr id="1759" name="Google Shape;1759;p106"/>
            <p:cNvSpPr/>
            <p:nvPr/>
          </p:nvSpPr>
          <p:spPr>
            <a:xfrm>
              <a:off x="14546502" y="2738003"/>
              <a:ext cx="3406879" cy="1313155"/>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60" name="Google Shape;1760;p106"/>
            <p:cNvSpPr txBox="1"/>
            <p:nvPr/>
          </p:nvSpPr>
          <p:spPr>
            <a:xfrm>
              <a:off x="14459117" y="3107003"/>
              <a:ext cx="3414926" cy="527458"/>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a:solidFill>
                    <a:schemeClr val="dk2"/>
                  </a:solidFill>
                  <a:latin typeface="Ubuntu Medium"/>
                  <a:ea typeface="Ubuntu Medium"/>
                  <a:cs typeface="Ubuntu Medium"/>
                  <a:sym typeface="Ubuntu Medium"/>
                </a:rPr>
                <a:t>Flux Synchronisation ERP Gestion (Sage)</a:t>
              </a:r>
              <a:endParaRPr sz="900">
                <a:solidFill>
                  <a:schemeClr val="dk2"/>
                </a:solidFill>
                <a:latin typeface="Ubuntu Medium"/>
                <a:ea typeface="Ubuntu Medium"/>
                <a:cs typeface="Ubuntu Medium"/>
                <a:sym typeface="Ubuntu Medium"/>
              </a:endParaRPr>
            </a:p>
          </p:txBody>
        </p:sp>
      </p:grpSp>
      <p:grpSp>
        <p:nvGrpSpPr>
          <p:cNvPr id="1761" name="Google Shape;1761;p106"/>
          <p:cNvGrpSpPr/>
          <p:nvPr/>
        </p:nvGrpSpPr>
        <p:grpSpPr>
          <a:xfrm>
            <a:off x="7278328" y="3776477"/>
            <a:ext cx="1710006" cy="651941"/>
            <a:chOff x="14561977" y="3577005"/>
            <a:chExt cx="3420011" cy="1313155"/>
          </a:xfrm>
        </p:grpSpPr>
        <p:sp>
          <p:nvSpPr>
            <p:cNvPr id="1762" name="Google Shape;1762;p106"/>
            <p:cNvSpPr/>
            <p:nvPr/>
          </p:nvSpPr>
          <p:spPr>
            <a:xfrm>
              <a:off x="14561977" y="3577005"/>
              <a:ext cx="3406879" cy="1313155"/>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63" name="Google Shape;1763;p106"/>
            <p:cNvSpPr txBox="1"/>
            <p:nvPr/>
          </p:nvSpPr>
          <p:spPr>
            <a:xfrm>
              <a:off x="14567063" y="4040705"/>
              <a:ext cx="3414925" cy="344021"/>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a:solidFill>
                    <a:schemeClr val="dk2"/>
                  </a:solidFill>
                  <a:latin typeface="Ubuntu Medium"/>
                  <a:ea typeface="Ubuntu Medium"/>
                  <a:cs typeface="Ubuntu Medium"/>
                  <a:sym typeface="Ubuntu Medium"/>
                </a:rPr>
                <a:t>Clôture des impayés </a:t>
              </a:r>
              <a:endParaRPr sz="900">
                <a:solidFill>
                  <a:schemeClr val="dk2"/>
                </a:solidFill>
                <a:latin typeface="Ubuntu Medium"/>
                <a:ea typeface="Ubuntu Medium"/>
                <a:cs typeface="Ubuntu Medium"/>
                <a:sym typeface="Ubuntu Medium"/>
              </a:endParaRPr>
            </a:p>
          </p:txBody>
        </p:sp>
      </p:grpSp>
      <p:grpSp>
        <p:nvGrpSpPr>
          <p:cNvPr id="1764" name="Google Shape;1764;p106"/>
          <p:cNvGrpSpPr/>
          <p:nvPr/>
        </p:nvGrpSpPr>
        <p:grpSpPr>
          <a:xfrm>
            <a:off x="97699" y="1433883"/>
            <a:ext cx="1892260" cy="3181783"/>
            <a:chOff x="8218" y="1939838"/>
            <a:chExt cx="3755924" cy="6382797"/>
          </a:xfrm>
        </p:grpSpPr>
        <p:grpSp>
          <p:nvGrpSpPr>
            <p:cNvPr id="1765" name="Google Shape;1765;p106"/>
            <p:cNvGrpSpPr/>
            <p:nvPr/>
          </p:nvGrpSpPr>
          <p:grpSpPr>
            <a:xfrm>
              <a:off x="24287" y="1939838"/>
              <a:ext cx="3739855" cy="6382797"/>
              <a:chOff x="9951444" y="1733577"/>
              <a:chExt cx="4142235" cy="7789348"/>
            </a:xfrm>
          </p:grpSpPr>
          <p:sp>
            <p:nvSpPr>
              <p:cNvPr id="1766" name="Google Shape;1766;p106"/>
              <p:cNvSpPr txBox="1"/>
              <p:nvPr/>
            </p:nvSpPr>
            <p:spPr>
              <a:xfrm flipH="1">
                <a:off x="9951444" y="1733577"/>
                <a:ext cx="3957082" cy="452033"/>
              </a:xfrm>
              <a:prstGeom prst="rect">
                <a:avLst/>
              </a:prstGeom>
              <a:noFill/>
              <a:ln>
                <a:noFill/>
              </a:ln>
            </p:spPr>
            <p:txBody>
              <a:bodyPr spcFirstLastPara="1" wrap="square" lIns="45713" tIns="22850" rIns="45713" bIns="22850" anchor="t" anchorCtr="0">
                <a:spAutoFit/>
              </a:bodyPr>
              <a:lstStyle/>
              <a:p>
                <a:pPr algn="ctr">
                  <a:lnSpc>
                    <a:spcPct val="90000"/>
                  </a:lnSpc>
                </a:pPr>
                <a:r>
                  <a:rPr lang="en-US" sz="1000" dirty="0">
                    <a:solidFill>
                      <a:schemeClr val="dk2"/>
                    </a:solidFill>
                    <a:latin typeface="Ubuntu Medium"/>
                    <a:ea typeface="Ubuntu Medium"/>
                    <a:cs typeface="Ubuntu Medium"/>
                    <a:sym typeface="Ubuntu Medium"/>
                  </a:rPr>
                  <a:t>Module </a:t>
                </a:r>
                <a:r>
                  <a:rPr lang="en-US" sz="1000" dirty="0" err="1">
                    <a:solidFill>
                      <a:schemeClr val="dk2"/>
                    </a:solidFill>
                    <a:latin typeface="Ubuntu Medium"/>
                    <a:ea typeface="Ubuntu Medium"/>
                    <a:cs typeface="Ubuntu Medium"/>
                    <a:sym typeface="Ubuntu Medium"/>
                  </a:rPr>
                  <a:t>Utilisateurs</a:t>
                </a:r>
                <a:endParaRPr sz="1000" dirty="0">
                  <a:solidFill>
                    <a:schemeClr val="dk2"/>
                  </a:solidFill>
                  <a:latin typeface="Ubuntu Medium"/>
                  <a:ea typeface="Ubuntu Medium"/>
                  <a:cs typeface="Ubuntu Medium"/>
                  <a:sym typeface="Ubuntu Medium"/>
                </a:endParaRPr>
              </a:p>
            </p:txBody>
          </p:sp>
          <p:sp>
            <p:nvSpPr>
              <p:cNvPr id="1767" name="Google Shape;1767;p106"/>
              <p:cNvSpPr/>
              <p:nvPr/>
            </p:nvSpPr>
            <p:spPr>
              <a:xfrm>
                <a:off x="10031764" y="2293271"/>
                <a:ext cx="4061915" cy="7229654"/>
              </a:xfrm>
              <a:custGeom>
                <a:avLst/>
                <a:gdLst/>
                <a:ahLst/>
                <a:cxnLst/>
                <a:rect l="l" t="t" r="r" b="b"/>
                <a:pathLst>
                  <a:path w="4061915" h="7794760" extrusionOk="0">
                    <a:moveTo>
                      <a:pt x="4513" y="690729"/>
                    </a:moveTo>
                    <a:cubicBezTo>
                      <a:pt x="4513" y="317395"/>
                      <a:pt x="-61549" y="0"/>
                      <a:pt x="311785" y="0"/>
                    </a:cubicBezTo>
                    <a:lnTo>
                      <a:pt x="3723552" y="29496"/>
                    </a:lnTo>
                    <a:cubicBezTo>
                      <a:pt x="4096886" y="29496"/>
                      <a:pt x="4060320" y="317395"/>
                      <a:pt x="4060320" y="690729"/>
                    </a:cubicBezTo>
                    <a:lnTo>
                      <a:pt x="4060320" y="7118779"/>
                    </a:lnTo>
                    <a:cubicBezTo>
                      <a:pt x="4060320" y="7492113"/>
                      <a:pt x="4104260" y="7787386"/>
                      <a:pt x="3730926" y="7787386"/>
                    </a:cubicBezTo>
                    <a:lnTo>
                      <a:pt x="378152" y="7794760"/>
                    </a:lnTo>
                    <a:cubicBezTo>
                      <a:pt x="4818" y="7794760"/>
                      <a:pt x="4513" y="7492113"/>
                      <a:pt x="4513" y="7118779"/>
                    </a:cubicBezTo>
                    <a:lnTo>
                      <a:pt x="4513" y="690729"/>
                    </a:lnTo>
                    <a:close/>
                  </a:path>
                </a:pathLst>
              </a:custGeom>
              <a:solidFill>
                <a:schemeClr val="lt2"/>
              </a:solidFill>
              <a:ln w="25400" cap="flat" cmpd="dbl">
                <a:solidFill>
                  <a:srgbClr val="494429"/>
                </a:solidFill>
                <a:prstDash val="dash"/>
                <a:miter lim="800000"/>
                <a:headEnd type="none" w="sm" len="sm"/>
                <a:tailEnd type="none" w="sm" len="sm"/>
              </a:ln>
            </p:spPr>
            <p:txBody>
              <a:bodyPr spcFirstLastPara="1" wrap="square" lIns="45713" tIns="22850" rIns="45713" bIns="22850" anchor="ctr" anchorCtr="0">
                <a:noAutofit/>
              </a:bodyPr>
              <a:lstStyle/>
              <a:p>
                <a:pPr algn="ctr"/>
                <a:endParaRPr sz="1350">
                  <a:solidFill>
                    <a:schemeClr val="lt1"/>
                  </a:solidFill>
                  <a:latin typeface="Ubuntu"/>
                  <a:ea typeface="Ubuntu"/>
                  <a:cs typeface="Ubuntu"/>
                  <a:sym typeface="Ubuntu"/>
                </a:endParaRPr>
              </a:p>
            </p:txBody>
          </p:sp>
        </p:grpSp>
        <p:grpSp>
          <p:nvGrpSpPr>
            <p:cNvPr id="1768" name="Google Shape;1768;p106"/>
            <p:cNvGrpSpPr/>
            <p:nvPr/>
          </p:nvGrpSpPr>
          <p:grpSpPr>
            <a:xfrm>
              <a:off x="153626" y="2837263"/>
              <a:ext cx="3423039" cy="889089"/>
              <a:chOff x="634295" y="2972422"/>
              <a:chExt cx="2938656" cy="1141379"/>
            </a:xfrm>
          </p:grpSpPr>
          <p:sp>
            <p:nvSpPr>
              <p:cNvPr id="1769" name="Google Shape;1769;p106"/>
              <p:cNvSpPr/>
              <p:nvPr/>
            </p:nvSpPr>
            <p:spPr>
              <a:xfrm>
                <a:off x="648168" y="2972422"/>
                <a:ext cx="2924783" cy="1141379"/>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70" name="Google Shape;1770;p106"/>
              <p:cNvSpPr txBox="1"/>
              <p:nvPr/>
            </p:nvSpPr>
            <p:spPr>
              <a:xfrm>
                <a:off x="634295" y="3173781"/>
                <a:ext cx="2931690" cy="760855"/>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dirty="0">
                    <a:solidFill>
                      <a:schemeClr val="dk2"/>
                    </a:solidFill>
                    <a:latin typeface="Ubuntu Medium"/>
                    <a:ea typeface="Ubuntu Medium"/>
                    <a:cs typeface="Ubuntu Medium"/>
                    <a:sym typeface="Ubuntu Medium"/>
                  </a:rPr>
                  <a:t>Inscription &amp; </a:t>
                </a:r>
                <a:r>
                  <a:rPr lang="en-US" sz="900" dirty="0" err="1">
                    <a:solidFill>
                      <a:schemeClr val="dk2"/>
                    </a:solidFill>
                    <a:latin typeface="Ubuntu Medium"/>
                    <a:ea typeface="Ubuntu Medium"/>
                    <a:cs typeface="Ubuntu Medium"/>
                    <a:sym typeface="Ubuntu Medium"/>
                  </a:rPr>
                  <a:t>Authentification</a:t>
                </a:r>
                <a:r>
                  <a:rPr lang="en-US" sz="900" dirty="0">
                    <a:solidFill>
                      <a:schemeClr val="dk2"/>
                    </a:solidFill>
                    <a:latin typeface="Ubuntu Medium"/>
                    <a:ea typeface="Ubuntu Medium"/>
                    <a:cs typeface="Ubuntu Medium"/>
                    <a:sym typeface="Ubuntu Medium"/>
                  </a:rPr>
                  <a:t> </a:t>
                </a:r>
                <a:r>
                  <a:rPr lang="en-US" sz="900" dirty="0" err="1">
                    <a:solidFill>
                      <a:schemeClr val="dk2"/>
                    </a:solidFill>
                    <a:latin typeface="Ubuntu Medium"/>
                    <a:ea typeface="Ubuntu Medium"/>
                    <a:cs typeface="Ubuntu Medium"/>
                    <a:sym typeface="Ubuntu Medium"/>
                  </a:rPr>
                  <a:t>classique</a:t>
                </a:r>
                <a:endParaRPr sz="900" dirty="0">
                  <a:solidFill>
                    <a:schemeClr val="dk2"/>
                  </a:solidFill>
                  <a:latin typeface="Ubuntu Medium"/>
                  <a:ea typeface="Ubuntu Medium"/>
                  <a:cs typeface="Ubuntu Medium"/>
                  <a:sym typeface="Ubuntu Medium"/>
                </a:endParaRPr>
              </a:p>
            </p:txBody>
          </p:sp>
        </p:grpSp>
        <p:grpSp>
          <p:nvGrpSpPr>
            <p:cNvPr id="1771" name="Google Shape;1771;p106"/>
            <p:cNvGrpSpPr/>
            <p:nvPr/>
          </p:nvGrpSpPr>
          <p:grpSpPr>
            <a:xfrm>
              <a:off x="8218" y="3918816"/>
              <a:ext cx="3663294" cy="889089"/>
              <a:chOff x="479917" y="2972422"/>
              <a:chExt cx="3144914" cy="1141379"/>
            </a:xfrm>
          </p:grpSpPr>
          <p:sp>
            <p:nvSpPr>
              <p:cNvPr id="1772" name="Google Shape;1772;p106"/>
              <p:cNvSpPr/>
              <p:nvPr/>
            </p:nvSpPr>
            <p:spPr>
              <a:xfrm>
                <a:off x="648168" y="2972422"/>
                <a:ext cx="2924783" cy="1141379"/>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73" name="Google Shape;1773;p106"/>
              <p:cNvSpPr txBox="1"/>
              <p:nvPr/>
            </p:nvSpPr>
            <p:spPr>
              <a:xfrm>
                <a:off x="479917" y="3173781"/>
                <a:ext cx="3144914" cy="760855"/>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a:solidFill>
                      <a:schemeClr val="dk2"/>
                    </a:solidFill>
                    <a:latin typeface="Ubuntu Medium"/>
                    <a:ea typeface="Ubuntu Medium"/>
                    <a:cs typeface="Ubuntu Medium"/>
                    <a:sym typeface="Ubuntu Medium"/>
                  </a:rPr>
                  <a:t>Inscription &amp; Authentification Provider Google Microsoft </a:t>
                </a:r>
                <a:endParaRPr sz="900">
                  <a:solidFill>
                    <a:schemeClr val="dk2"/>
                  </a:solidFill>
                  <a:latin typeface="Ubuntu Medium"/>
                  <a:ea typeface="Ubuntu Medium"/>
                  <a:cs typeface="Ubuntu Medium"/>
                  <a:sym typeface="Ubuntu Medium"/>
                </a:endParaRPr>
              </a:p>
            </p:txBody>
          </p:sp>
        </p:grpSp>
        <p:grpSp>
          <p:nvGrpSpPr>
            <p:cNvPr id="1774" name="Google Shape;1774;p106"/>
            <p:cNvGrpSpPr/>
            <p:nvPr/>
          </p:nvGrpSpPr>
          <p:grpSpPr>
            <a:xfrm>
              <a:off x="204201" y="5007790"/>
              <a:ext cx="3406879" cy="889089"/>
              <a:chOff x="648168" y="2972422"/>
              <a:chExt cx="2924783" cy="1141379"/>
            </a:xfrm>
          </p:grpSpPr>
          <p:sp>
            <p:nvSpPr>
              <p:cNvPr id="1775" name="Google Shape;1775;p106"/>
              <p:cNvSpPr/>
              <p:nvPr/>
            </p:nvSpPr>
            <p:spPr>
              <a:xfrm>
                <a:off x="648168" y="2972422"/>
                <a:ext cx="2924783" cy="1141379"/>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76" name="Google Shape;1776;p106"/>
              <p:cNvSpPr txBox="1"/>
              <p:nvPr/>
            </p:nvSpPr>
            <p:spPr>
              <a:xfrm>
                <a:off x="648168" y="3173781"/>
                <a:ext cx="2924783" cy="760855"/>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dirty="0">
                    <a:solidFill>
                      <a:schemeClr val="dk2"/>
                    </a:solidFill>
                    <a:latin typeface="Ubuntu Medium"/>
                    <a:ea typeface="Ubuntu Medium"/>
                    <a:cs typeface="Ubuntu Medium"/>
                    <a:sym typeface="Ubuntu Medium"/>
                  </a:rPr>
                  <a:t>Gestion </a:t>
                </a:r>
                <a:r>
                  <a:rPr lang="en-US" sz="900" dirty="0" err="1">
                    <a:solidFill>
                      <a:schemeClr val="dk2"/>
                    </a:solidFill>
                    <a:latin typeface="Ubuntu Medium"/>
                    <a:ea typeface="Ubuntu Medium"/>
                    <a:cs typeface="Ubuntu Medium"/>
                    <a:sym typeface="Ubuntu Medium"/>
                  </a:rPr>
                  <a:t>Profil</a:t>
                </a:r>
                <a:r>
                  <a:rPr lang="en-US" sz="900" dirty="0">
                    <a:solidFill>
                      <a:schemeClr val="dk2"/>
                    </a:solidFill>
                    <a:latin typeface="Ubuntu Medium"/>
                    <a:ea typeface="Ubuntu Medium"/>
                    <a:cs typeface="Ubuntu Medium"/>
                    <a:sym typeface="Ubuntu Medium"/>
                  </a:rPr>
                  <a:t> &amp; gestion des mots de passe</a:t>
                </a:r>
                <a:endParaRPr sz="900" dirty="0">
                  <a:solidFill>
                    <a:schemeClr val="dk2"/>
                  </a:solidFill>
                  <a:latin typeface="Ubuntu Medium"/>
                  <a:ea typeface="Ubuntu Medium"/>
                  <a:cs typeface="Ubuntu Medium"/>
                  <a:sym typeface="Ubuntu Medium"/>
                </a:endParaRPr>
              </a:p>
            </p:txBody>
          </p:sp>
        </p:grpSp>
        <p:grpSp>
          <p:nvGrpSpPr>
            <p:cNvPr id="1777" name="Google Shape;1777;p106"/>
            <p:cNvGrpSpPr/>
            <p:nvPr/>
          </p:nvGrpSpPr>
          <p:grpSpPr>
            <a:xfrm>
              <a:off x="204201" y="6092789"/>
              <a:ext cx="3406879" cy="889089"/>
              <a:chOff x="648168" y="2972422"/>
              <a:chExt cx="2924783" cy="1141379"/>
            </a:xfrm>
          </p:grpSpPr>
          <p:sp>
            <p:nvSpPr>
              <p:cNvPr id="1778" name="Google Shape;1778;p106"/>
              <p:cNvSpPr/>
              <p:nvPr/>
            </p:nvSpPr>
            <p:spPr>
              <a:xfrm>
                <a:off x="648168" y="2972422"/>
                <a:ext cx="2924783" cy="1141379"/>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79" name="Google Shape;1779;p106"/>
              <p:cNvSpPr txBox="1"/>
              <p:nvPr/>
            </p:nvSpPr>
            <p:spPr>
              <a:xfrm>
                <a:off x="648168" y="3173781"/>
                <a:ext cx="2905797" cy="760855"/>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dirty="0">
                    <a:solidFill>
                      <a:schemeClr val="dk2"/>
                    </a:solidFill>
                    <a:latin typeface="Ubuntu Medium"/>
                    <a:ea typeface="Ubuntu Medium"/>
                    <a:cs typeface="Ubuntu Medium"/>
                    <a:sym typeface="Ubuntu Medium"/>
                  </a:rPr>
                  <a:t>Mise a jour du </a:t>
                </a:r>
                <a:r>
                  <a:rPr lang="en-US" sz="900" dirty="0" err="1">
                    <a:solidFill>
                      <a:schemeClr val="dk2"/>
                    </a:solidFill>
                    <a:latin typeface="Ubuntu Medium"/>
                    <a:ea typeface="Ubuntu Medium"/>
                    <a:cs typeface="Ubuntu Medium"/>
                    <a:sym typeface="Ubuntu Medium"/>
                  </a:rPr>
                  <a:t>compte</a:t>
                </a:r>
                <a:r>
                  <a:rPr lang="en-US" sz="900" dirty="0">
                    <a:solidFill>
                      <a:schemeClr val="dk2"/>
                    </a:solidFill>
                    <a:latin typeface="Ubuntu Medium"/>
                    <a:ea typeface="Ubuntu Medium"/>
                    <a:cs typeface="Ubuntu Medium"/>
                    <a:sym typeface="Ubuntu Medium"/>
                  </a:rPr>
                  <a:t> &amp; Choix de </a:t>
                </a:r>
                <a:r>
                  <a:rPr lang="en-US" sz="900" dirty="0" err="1">
                    <a:solidFill>
                      <a:schemeClr val="dk2"/>
                    </a:solidFill>
                    <a:latin typeface="Ubuntu Medium"/>
                    <a:ea typeface="Ubuntu Medium"/>
                    <a:cs typeface="Ubuntu Medium"/>
                    <a:sym typeface="Ubuntu Medium"/>
                  </a:rPr>
                  <a:t>l’abonnement</a:t>
                </a:r>
                <a:r>
                  <a:rPr lang="en-US" sz="900" dirty="0">
                    <a:solidFill>
                      <a:schemeClr val="dk2"/>
                    </a:solidFill>
                    <a:latin typeface="Ubuntu Medium"/>
                    <a:ea typeface="Ubuntu Medium"/>
                    <a:cs typeface="Ubuntu Medium"/>
                    <a:sym typeface="Ubuntu Medium"/>
                  </a:rPr>
                  <a:t> </a:t>
                </a:r>
                <a:endParaRPr sz="900" dirty="0">
                  <a:solidFill>
                    <a:schemeClr val="dk2"/>
                  </a:solidFill>
                  <a:latin typeface="Ubuntu Medium"/>
                  <a:ea typeface="Ubuntu Medium"/>
                  <a:cs typeface="Ubuntu Medium"/>
                  <a:sym typeface="Ubuntu Medium"/>
                </a:endParaRPr>
              </a:p>
            </p:txBody>
          </p:sp>
        </p:grpSp>
        <p:grpSp>
          <p:nvGrpSpPr>
            <p:cNvPr id="1780" name="Google Shape;1780;p106"/>
            <p:cNvGrpSpPr/>
            <p:nvPr/>
          </p:nvGrpSpPr>
          <p:grpSpPr>
            <a:xfrm>
              <a:off x="26902" y="7274065"/>
              <a:ext cx="3637348" cy="754346"/>
              <a:chOff x="508873" y="2972423"/>
              <a:chExt cx="3122639" cy="1141380"/>
            </a:xfrm>
          </p:grpSpPr>
          <p:sp>
            <p:nvSpPr>
              <p:cNvPr id="1781" name="Google Shape;1781;p106"/>
              <p:cNvSpPr/>
              <p:nvPr/>
            </p:nvSpPr>
            <p:spPr>
              <a:xfrm>
                <a:off x="648168" y="2972423"/>
                <a:ext cx="2924783" cy="1141380"/>
              </a:xfrm>
              <a:prstGeom prst="roundRect">
                <a:avLst>
                  <a:gd name="adj" fmla="val 16667"/>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1782" name="Google Shape;1782;p106"/>
              <p:cNvSpPr txBox="1"/>
              <p:nvPr/>
            </p:nvSpPr>
            <p:spPr>
              <a:xfrm>
                <a:off x="508873" y="3313425"/>
                <a:ext cx="3122639" cy="518415"/>
              </a:xfrm>
              <a:prstGeom prst="rect">
                <a:avLst/>
              </a:prstGeom>
              <a:noFill/>
              <a:ln>
                <a:noFill/>
              </a:ln>
            </p:spPr>
            <p:txBody>
              <a:bodyPr spcFirstLastPara="1" wrap="square" lIns="45713" tIns="22850" rIns="45713" bIns="22850" anchor="t" anchorCtr="0">
                <a:spAutoFit/>
              </a:bodyPr>
              <a:lstStyle/>
              <a:p>
                <a:pPr algn="ctr">
                  <a:lnSpc>
                    <a:spcPct val="90000"/>
                  </a:lnSpc>
                </a:pPr>
                <a:r>
                  <a:rPr lang="en-US" sz="900">
                    <a:solidFill>
                      <a:schemeClr val="dk2"/>
                    </a:solidFill>
                    <a:latin typeface="Ubuntu Medium"/>
                    <a:ea typeface="Ubuntu Medium"/>
                    <a:cs typeface="Ubuntu Medium"/>
                    <a:sym typeface="Ubuntu Medium"/>
                  </a:rPr>
                  <a:t>Paiement de l’abonnement</a:t>
                </a:r>
                <a:endParaRPr sz="900">
                  <a:solidFill>
                    <a:schemeClr val="dk2"/>
                  </a:solidFill>
                  <a:latin typeface="Ubuntu Medium"/>
                  <a:ea typeface="Ubuntu Medium"/>
                  <a:cs typeface="Ubuntu Medium"/>
                  <a:sym typeface="Ubuntu Medium"/>
                </a:endParaRPr>
              </a:p>
            </p:txBody>
          </p:sp>
        </p:grpSp>
      </p:grpSp>
      <p:sp>
        <p:nvSpPr>
          <p:cNvPr id="1783" name="Google Shape;1783;p106"/>
          <p:cNvSpPr txBox="1"/>
          <p:nvPr/>
        </p:nvSpPr>
        <p:spPr>
          <a:xfrm>
            <a:off x="6789907" y="995090"/>
            <a:ext cx="22860" cy="253895"/>
          </a:xfrm>
          <a:prstGeom prst="rect">
            <a:avLst/>
          </a:prstGeom>
          <a:noFill/>
          <a:ln>
            <a:noFill/>
          </a:ln>
        </p:spPr>
        <p:txBody>
          <a:bodyPr spcFirstLastPara="1" wrap="square" lIns="45713" tIns="22850" rIns="45713" bIns="22850" anchor="t" anchorCtr="0">
            <a:spAutoFit/>
          </a:bodyPr>
          <a:lstStyle/>
          <a:p>
            <a:endParaRPr sz="1350">
              <a:solidFill>
                <a:schemeClr val="dk1"/>
              </a:solidFill>
              <a:latin typeface="Ubuntu"/>
              <a:ea typeface="Ubuntu"/>
              <a:cs typeface="Ubuntu"/>
              <a:sym typeface="Ubuntu"/>
            </a:endParaRPr>
          </a:p>
        </p:txBody>
      </p:sp>
      <p:sp>
        <p:nvSpPr>
          <p:cNvPr id="1784" name="Google Shape;1784;p106"/>
          <p:cNvSpPr txBox="1"/>
          <p:nvPr/>
        </p:nvSpPr>
        <p:spPr>
          <a:xfrm flipH="1">
            <a:off x="3348259" y="966678"/>
            <a:ext cx="1410349" cy="200035"/>
          </a:xfrm>
          <a:prstGeom prst="rect">
            <a:avLst/>
          </a:prstGeom>
          <a:noFill/>
          <a:ln>
            <a:noFill/>
          </a:ln>
        </p:spPr>
        <p:txBody>
          <a:bodyPr spcFirstLastPara="1" wrap="square" lIns="45713" tIns="22850" rIns="45713" bIns="22850" anchor="t" anchorCtr="0">
            <a:spAutoFit/>
          </a:bodyPr>
          <a:lstStyle/>
          <a:p>
            <a:r>
              <a:rPr lang="en-US" sz="1000" dirty="0">
                <a:solidFill>
                  <a:schemeClr val="dk1"/>
                </a:solidFill>
                <a:latin typeface="Ubuntu"/>
                <a:ea typeface="Ubuntu"/>
                <a:cs typeface="Ubuntu"/>
                <a:sym typeface="Ubuntu"/>
              </a:rPr>
              <a:t>Admin Société</a:t>
            </a:r>
            <a:endParaRPr sz="1000" dirty="0">
              <a:solidFill>
                <a:schemeClr val="dk1"/>
              </a:solidFill>
              <a:latin typeface="Ubuntu"/>
              <a:ea typeface="Ubuntu"/>
              <a:cs typeface="Ubuntu"/>
              <a:sym typeface="Ubuntu"/>
            </a:endParaRPr>
          </a:p>
        </p:txBody>
      </p:sp>
      <p:pic>
        <p:nvPicPr>
          <p:cNvPr id="1785" name="Google Shape;1785;p106"/>
          <p:cNvPicPr preferRelativeResize="0"/>
          <p:nvPr/>
        </p:nvPicPr>
        <p:blipFill rotWithShape="1">
          <a:blip r:embed="rId3">
            <a:alphaModFix/>
          </a:blip>
          <a:srcRect/>
          <a:stretch/>
        </p:blipFill>
        <p:spPr>
          <a:xfrm>
            <a:off x="3467736" y="768343"/>
            <a:ext cx="270055" cy="222208"/>
          </a:xfrm>
          <a:prstGeom prst="rect">
            <a:avLst/>
          </a:prstGeom>
          <a:noFill/>
          <a:ln>
            <a:noFill/>
          </a:ln>
        </p:spPr>
      </p:pic>
      <p:pic>
        <p:nvPicPr>
          <p:cNvPr id="1786" name="Google Shape;1786;p106"/>
          <p:cNvPicPr preferRelativeResize="0"/>
          <p:nvPr/>
        </p:nvPicPr>
        <p:blipFill rotWithShape="1">
          <a:blip r:embed="rId4">
            <a:alphaModFix/>
          </a:blip>
          <a:srcRect/>
          <a:stretch/>
        </p:blipFill>
        <p:spPr>
          <a:xfrm>
            <a:off x="398834" y="733981"/>
            <a:ext cx="257530" cy="257793"/>
          </a:xfrm>
          <a:prstGeom prst="rect">
            <a:avLst/>
          </a:prstGeom>
          <a:noFill/>
          <a:ln>
            <a:noFill/>
          </a:ln>
        </p:spPr>
      </p:pic>
      <p:sp>
        <p:nvSpPr>
          <p:cNvPr id="1787" name="Google Shape;1787;p106"/>
          <p:cNvSpPr txBox="1"/>
          <p:nvPr/>
        </p:nvSpPr>
        <p:spPr>
          <a:xfrm flipH="1">
            <a:off x="341886" y="946095"/>
            <a:ext cx="1410349" cy="200035"/>
          </a:xfrm>
          <a:prstGeom prst="rect">
            <a:avLst/>
          </a:prstGeom>
          <a:noFill/>
          <a:ln>
            <a:noFill/>
          </a:ln>
        </p:spPr>
        <p:txBody>
          <a:bodyPr spcFirstLastPara="1" wrap="square" lIns="45713" tIns="22850" rIns="45713" bIns="22850" anchor="t" anchorCtr="0">
            <a:spAutoFit/>
          </a:bodyPr>
          <a:lstStyle/>
          <a:p>
            <a:r>
              <a:rPr lang="en-US" sz="1000" dirty="0">
                <a:solidFill>
                  <a:schemeClr val="dk1"/>
                </a:solidFill>
                <a:latin typeface="Ubuntu"/>
                <a:ea typeface="Ubuntu"/>
                <a:cs typeface="Ubuntu"/>
                <a:sym typeface="Ubuntu"/>
              </a:rPr>
              <a:t>Personnel Société</a:t>
            </a:r>
            <a:endParaRPr sz="1000" dirty="0">
              <a:solidFill>
                <a:schemeClr val="dk1"/>
              </a:solidFill>
              <a:latin typeface="Ubuntu"/>
              <a:ea typeface="Ubuntu"/>
              <a:cs typeface="Ubuntu"/>
              <a:sym typeface="Ubuntu"/>
            </a:endParaRPr>
          </a:p>
        </p:txBody>
      </p:sp>
      <p:sp>
        <p:nvSpPr>
          <p:cNvPr id="1788" name="Google Shape;1788;p106"/>
          <p:cNvSpPr/>
          <p:nvPr/>
        </p:nvSpPr>
        <p:spPr>
          <a:xfrm>
            <a:off x="765243" y="820763"/>
            <a:ext cx="217251" cy="169787"/>
          </a:xfrm>
          <a:prstGeom prst="star5">
            <a:avLst>
              <a:gd name="adj" fmla="val 19098"/>
              <a:gd name="hf" fmla="val 105146"/>
              <a:gd name="vf" fmla="val 110557"/>
            </a:avLst>
          </a:prstGeom>
          <a:solidFill>
            <a:srgbClr val="DDD9C3"/>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1789" name="Google Shape;1789;p106"/>
          <p:cNvSpPr txBox="1"/>
          <p:nvPr/>
        </p:nvSpPr>
        <p:spPr>
          <a:xfrm flipH="1">
            <a:off x="6573153" y="929207"/>
            <a:ext cx="1410349" cy="200035"/>
          </a:xfrm>
          <a:prstGeom prst="rect">
            <a:avLst/>
          </a:prstGeom>
          <a:noFill/>
          <a:ln>
            <a:noFill/>
          </a:ln>
        </p:spPr>
        <p:txBody>
          <a:bodyPr spcFirstLastPara="1" wrap="square" lIns="45713" tIns="22850" rIns="45713" bIns="22850" anchor="t" anchorCtr="0">
            <a:spAutoFit/>
          </a:bodyPr>
          <a:lstStyle/>
          <a:p>
            <a:r>
              <a:rPr lang="en-US" sz="1000">
                <a:solidFill>
                  <a:schemeClr val="dk1"/>
                </a:solidFill>
                <a:latin typeface="Ubuntu"/>
                <a:ea typeface="Ubuntu"/>
                <a:cs typeface="Ubuntu"/>
                <a:sym typeface="Ubuntu"/>
              </a:rPr>
              <a:t>Admin WooConstruct</a:t>
            </a:r>
            <a:endParaRPr sz="1000">
              <a:solidFill>
                <a:schemeClr val="dk1"/>
              </a:solidFill>
              <a:latin typeface="Ubuntu"/>
              <a:ea typeface="Ubuntu"/>
              <a:cs typeface="Ubuntu"/>
              <a:sym typeface="Ubuntu"/>
            </a:endParaRPr>
          </a:p>
        </p:txBody>
      </p:sp>
      <p:sp>
        <p:nvSpPr>
          <p:cNvPr id="1790" name="Google Shape;1790;p106"/>
          <p:cNvSpPr/>
          <p:nvPr/>
        </p:nvSpPr>
        <p:spPr>
          <a:xfrm>
            <a:off x="3817856" y="817651"/>
            <a:ext cx="217251" cy="169787"/>
          </a:xfrm>
          <a:prstGeom prst="star5">
            <a:avLst>
              <a:gd name="adj" fmla="val 19098"/>
              <a:gd name="hf" fmla="val 105146"/>
              <a:gd name="vf" fmla="val 110557"/>
            </a:avLst>
          </a:prstGeom>
          <a:solidFill>
            <a:srgbClr val="938953"/>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1791" name="Google Shape;1791;p106"/>
          <p:cNvSpPr/>
          <p:nvPr/>
        </p:nvSpPr>
        <p:spPr>
          <a:xfrm>
            <a:off x="4841664" y="2090790"/>
            <a:ext cx="217251" cy="169787"/>
          </a:xfrm>
          <a:prstGeom prst="star5">
            <a:avLst>
              <a:gd name="adj" fmla="val 19098"/>
              <a:gd name="hf" fmla="val 105146"/>
              <a:gd name="vf" fmla="val 110557"/>
            </a:avLst>
          </a:prstGeom>
          <a:solidFill>
            <a:srgbClr val="DDD9C3"/>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1792" name="Google Shape;1792;p106"/>
          <p:cNvSpPr/>
          <p:nvPr/>
        </p:nvSpPr>
        <p:spPr>
          <a:xfrm>
            <a:off x="3344057" y="2039770"/>
            <a:ext cx="217251" cy="169787"/>
          </a:xfrm>
          <a:prstGeom prst="star5">
            <a:avLst>
              <a:gd name="adj" fmla="val 19098"/>
              <a:gd name="hf" fmla="val 105146"/>
              <a:gd name="vf" fmla="val 110557"/>
            </a:avLst>
          </a:prstGeom>
          <a:solidFill>
            <a:srgbClr val="DDD9C3"/>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1793" name="Google Shape;1793;p106"/>
          <p:cNvSpPr/>
          <p:nvPr/>
        </p:nvSpPr>
        <p:spPr>
          <a:xfrm>
            <a:off x="1689941" y="2133921"/>
            <a:ext cx="217251" cy="169787"/>
          </a:xfrm>
          <a:prstGeom prst="star5">
            <a:avLst>
              <a:gd name="adj" fmla="val 19098"/>
              <a:gd name="hf" fmla="val 105146"/>
              <a:gd name="vf" fmla="val 110557"/>
            </a:avLst>
          </a:prstGeom>
          <a:solidFill>
            <a:srgbClr val="DDD9C3"/>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1794" name="Google Shape;1794;p106"/>
          <p:cNvSpPr/>
          <p:nvPr/>
        </p:nvSpPr>
        <p:spPr>
          <a:xfrm>
            <a:off x="1697334" y="2647797"/>
            <a:ext cx="217251" cy="169787"/>
          </a:xfrm>
          <a:prstGeom prst="star5">
            <a:avLst>
              <a:gd name="adj" fmla="val 19098"/>
              <a:gd name="hf" fmla="val 105146"/>
              <a:gd name="vf" fmla="val 110557"/>
            </a:avLst>
          </a:prstGeom>
          <a:solidFill>
            <a:srgbClr val="DDD9C3"/>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1795" name="Google Shape;1795;p106"/>
          <p:cNvSpPr/>
          <p:nvPr/>
        </p:nvSpPr>
        <p:spPr>
          <a:xfrm>
            <a:off x="1685430" y="3196433"/>
            <a:ext cx="217251" cy="169787"/>
          </a:xfrm>
          <a:prstGeom prst="star5">
            <a:avLst>
              <a:gd name="adj" fmla="val 19098"/>
              <a:gd name="hf" fmla="val 105146"/>
              <a:gd name="vf" fmla="val 110557"/>
            </a:avLst>
          </a:prstGeom>
          <a:solidFill>
            <a:srgbClr val="DDD9C3"/>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1796" name="Google Shape;1796;p106"/>
          <p:cNvSpPr/>
          <p:nvPr/>
        </p:nvSpPr>
        <p:spPr>
          <a:xfrm>
            <a:off x="3303255" y="2684063"/>
            <a:ext cx="217251" cy="131324"/>
          </a:xfrm>
          <a:prstGeom prst="star5">
            <a:avLst>
              <a:gd name="adj" fmla="val 19098"/>
              <a:gd name="hf" fmla="val 105146"/>
              <a:gd name="vf" fmla="val 110557"/>
            </a:avLst>
          </a:prstGeom>
          <a:solidFill>
            <a:srgbClr val="DDD9C3"/>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1797" name="Google Shape;1797;p106"/>
          <p:cNvSpPr/>
          <p:nvPr/>
        </p:nvSpPr>
        <p:spPr>
          <a:xfrm>
            <a:off x="3297168" y="3213073"/>
            <a:ext cx="217251" cy="169787"/>
          </a:xfrm>
          <a:prstGeom prst="star5">
            <a:avLst>
              <a:gd name="adj" fmla="val 19098"/>
              <a:gd name="hf" fmla="val 105146"/>
              <a:gd name="vf" fmla="val 110557"/>
            </a:avLst>
          </a:prstGeom>
          <a:solidFill>
            <a:srgbClr val="DDD9C3"/>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1798" name="Google Shape;1798;p106"/>
          <p:cNvSpPr/>
          <p:nvPr/>
        </p:nvSpPr>
        <p:spPr>
          <a:xfrm>
            <a:off x="4856165" y="3213073"/>
            <a:ext cx="217251" cy="169787"/>
          </a:xfrm>
          <a:prstGeom prst="star5">
            <a:avLst>
              <a:gd name="adj" fmla="val 19098"/>
              <a:gd name="hf" fmla="val 105146"/>
              <a:gd name="vf" fmla="val 110557"/>
            </a:avLst>
          </a:prstGeom>
          <a:solidFill>
            <a:srgbClr val="DDD9C3"/>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1799" name="Google Shape;1799;p106"/>
          <p:cNvSpPr/>
          <p:nvPr/>
        </p:nvSpPr>
        <p:spPr>
          <a:xfrm>
            <a:off x="4829724" y="2655069"/>
            <a:ext cx="217251" cy="169787"/>
          </a:xfrm>
          <a:prstGeom prst="star5">
            <a:avLst>
              <a:gd name="adj" fmla="val 19098"/>
              <a:gd name="hf" fmla="val 105146"/>
              <a:gd name="vf" fmla="val 110557"/>
            </a:avLst>
          </a:prstGeom>
          <a:solidFill>
            <a:srgbClr val="DDD9C3"/>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1800" name="Google Shape;1800;p106"/>
          <p:cNvSpPr/>
          <p:nvPr/>
        </p:nvSpPr>
        <p:spPr>
          <a:xfrm>
            <a:off x="6787837" y="1862369"/>
            <a:ext cx="217251" cy="169787"/>
          </a:xfrm>
          <a:prstGeom prst="star5">
            <a:avLst>
              <a:gd name="adj" fmla="val 19098"/>
              <a:gd name="hf" fmla="val 105146"/>
              <a:gd name="vf" fmla="val 110557"/>
            </a:avLst>
          </a:prstGeom>
          <a:solidFill>
            <a:srgbClr val="938953"/>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1801" name="Google Shape;1801;p106"/>
          <p:cNvSpPr/>
          <p:nvPr/>
        </p:nvSpPr>
        <p:spPr>
          <a:xfrm>
            <a:off x="6791859" y="2467194"/>
            <a:ext cx="217251" cy="169787"/>
          </a:xfrm>
          <a:prstGeom prst="star5">
            <a:avLst>
              <a:gd name="adj" fmla="val 19098"/>
              <a:gd name="hf" fmla="val 105146"/>
              <a:gd name="vf" fmla="val 110557"/>
            </a:avLst>
          </a:prstGeom>
          <a:solidFill>
            <a:srgbClr val="938953"/>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1802" name="Google Shape;1802;p106"/>
          <p:cNvSpPr/>
          <p:nvPr/>
        </p:nvSpPr>
        <p:spPr>
          <a:xfrm>
            <a:off x="6801336" y="3085540"/>
            <a:ext cx="217251" cy="169787"/>
          </a:xfrm>
          <a:prstGeom prst="star5">
            <a:avLst>
              <a:gd name="adj" fmla="val 15643"/>
              <a:gd name="hf" fmla="val 105146"/>
              <a:gd name="vf" fmla="val 110557"/>
            </a:avLst>
          </a:prstGeom>
          <a:solidFill>
            <a:srgbClr val="938953"/>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1803" name="Google Shape;1803;p106"/>
          <p:cNvSpPr/>
          <p:nvPr/>
        </p:nvSpPr>
        <p:spPr>
          <a:xfrm>
            <a:off x="6849527" y="3601859"/>
            <a:ext cx="217251" cy="169787"/>
          </a:xfrm>
          <a:prstGeom prst="star5">
            <a:avLst>
              <a:gd name="adj" fmla="val 19098"/>
              <a:gd name="hf" fmla="val 105146"/>
              <a:gd name="vf" fmla="val 110557"/>
            </a:avLst>
          </a:prstGeom>
          <a:solidFill>
            <a:srgbClr val="938953"/>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1804" name="Google Shape;1804;p106"/>
          <p:cNvSpPr/>
          <p:nvPr/>
        </p:nvSpPr>
        <p:spPr>
          <a:xfrm>
            <a:off x="6838263" y="4200379"/>
            <a:ext cx="217251" cy="169787"/>
          </a:xfrm>
          <a:prstGeom prst="star5">
            <a:avLst>
              <a:gd name="adj" fmla="val 19098"/>
              <a:gd name="hf" fmla="val 105146"/>
              <a:gd name="vf" fmla="val 110557"/>
            </a:avLst>
          </a:prstGeom>
          <a:solidFill>
            <a:srgbClr val="938953"/>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1805" name="Google Shape;1805;p106"/>
          <p:cNvSpPr/>
          <p:nvPr/>
        </p:nvSpPr>
        <p:spPr>
          <a:xfrm>
            <a:off x="4824319" y="3702543"/>
            <a:ext cx="217251" cy="169787"/>
          </a:xfrm>
          <a:prstGeom prst="star5">
            <a:avLst>
              <a:gd name="adj" fmla="val 19098"/>
              <a:gd name="hf" fmla="val 105146"/>
              <a:gd name="vf" fmla="val 110557"/>
            </a:avLst>
          </a:prstGeom>
          <a:solidFill>
            <a:srgbClr val="938953"/>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1806" name="Google Shape;1806;p106"/>
          <p:cNvSpPr/>
          <p:nvPr/>
        </p:nvSpPr>
        <p:spPr>
          <a:xfrm>
            <a:off x="3330676" y="3690637"/>
            <a:ext cx="217251" cy="169787"/>
          </a:xfrm>
          <a:prstGeom prst="star5">
            <a:avLst>
              <a:gd name="adj" fmla="val 19098"/>
              <a:gd name="hf" fmla="val 105146"/>
              <a:gd name="vf" fmla="val 110557"/>
            </a:avLst>
          </a:prstGeom>
          <a:solidFill>
            <a:srgbClr val="938953"/>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1807" name="Google Shape;1807;p106"/>
          <p:cNvSpPr/>
          <p:nvPr/>
        </p:nvSpPr>
        <p:spPr>
          <a:xfrm>
            <a:off x="4837688" y="4238673"/>
            <a:ext cx="217251" cy="169787"/>
          </a:xfrm>
          <a:prstGeom prst="star5">
            <a:avLst>
              <a:gd name="adj" fmla="val 19098"/>
              <a:gd name="hf" fmla="val 105146"/>
              <a:gd name="vf" fmla="val 110557"/>
            </a:avLst>
          </a:prstGeom>
          <a:solidFill>
            <a:srgbClr val="938953"/>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1808" name="Google Shape;1808;p106"/>
          <p:cNvSpPr/>
          <p:nvPr/>
        </p:nvSpPr>
        <p:spPr>
          <a:xfrm>
            <a:off x="3291802" y="4313915"/>
            <a:ext cx="217251" cy="169787"/>
          </a:xfrm>
          <a:prstGeom prst="star5">
            <a:avLst>
              <a:gd name="adj" fmla="val 19098"/>
              <a:gd name="hf" fmla="val 105146"/>
              <a:gd name="vf" fmla="val 110557"/>
            </a:avLst>
          </a:prstGeom>
          <a:solidFill>
            <a:srgbClr val="938953"/>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1809" name="Google Shape;1809;p106"/>
          <p:cNvSpPr/>
          <p:nvPr/>
        </p:nvSpPr>
        <p:spPr>
          <a:xfrm>
            <a:off x="1701165" y="3716188"/>
            <a:ext cx="217251" cy="169787"/>
          </a:xfrm>
          <a:prstGeom prst="star5">
            <a:avLst>
              <a:gd name="adj" fmla="val 19098"/>
              <a:gd name="hf" fmla="val 105146"/>
              <a:gd name="vf" fmla="val 110557"/>
            </a:avLst>
          </a:prstGeom>
          <a:solidFill>
            <a:srgbClr val="938953"/>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1810" name="Google Shape;1810;p106"/>
          <p:cNvSpPr/>
          <p:nvPr/>
        </p:nvSpPr>
        <p:spPr>
          <a:xfrm>
            <a:off x="1685430" y="4252515"/>
            <a:ext cx="217251" cy="169787"/>
          </a:xfrm>
          <a:prstGeom prst="star5">
            <a:avLst>
              <a:gd name="adj" fmla="val 19098"/>
              <a:gd name="hf" fmla="val 105146"/>
              <a:gd name="vf" fmla="val 110557"/>
            </a:avLst>
          </a:prstGeom>
          <a:solidFill>
            <a:srgbClr val="938953"/>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pic>
        <p:nvPicPr>
          <p:cNvPr id="1811" name="Google Shape;1811;p106"/>
          <p:cNvPicPr preferRelativeResize="0"/>
          <p:nvPr/>
        </p:nvPicPr>
        <p:blipFill rotWithShape="1">
          <a:blip r:embed="rId5">
            <a:alphaModFix/>
          </a:blip>
          <a:srcRect/>
          <a:stretch/>
        </p:blipFill>
        <p:spPr>
          <a:xfrm flipH="1">
            <a:off x="6712015" y="643702"/>
            <a:ext cx="365995" cy="339852"/>
          </a:xfrm>
          <a:prstGeom prst="rect">
            <a:avLst/>
          </a:prstGeom>
          <a:noFill/>
          <a:ln>
            <a:noFill/>
          </a:ln>
        </p:spPr>
      </p:pic>
      <p:sp>
        <p:nvSpPr>
          <p:cNvPr id="1812" name="Google Shape;1812;p106"/>
          <p:cNvSpPr/>
          <p:nvPr/>
        </p:nvSpPr>
        <p:spPr>
          <a:xfrm>
            <a:off x="7136470" y="754042"/>
            <a:ext cx="217251" cy="169787"/>
          </a:xfrm>
          <a:prstGeom prst="star5">
            <a:avLst>
              <a:gd name="adj" fmla="val 19098"/>
              <a:gd name="hf" fmla="val 105146"/>
              <a:gd name="vf" fmla="val 110557"/>
            </a:avLst>
          </a:prstGeom>
          <a:solidFill>
            <a:srgbClr val="FFA6A6"/>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1813" name="Google Shape;1813;p106"/>
          <p:cNvSpPr/>
          <p:nvPr/>
        </p:nvSpPr>
        <p:spPr>
          <a:xfrm>
            <a:off x="8741002" y="4191906"/>
            <a:ext cx="217251" cy="169787"/>
          </a:xfrm>
          <a:prstGeom prst="star5">
            <a:avLst>
              <a:gd name="adj" fmla="val 19098"/>
              <a:gd name="hf" fmla="val 105146"/>
              <a:gd name="vf" fmla="val 110557"/>
            </a:avLst>
          </a:prstGeom>
          <a:solidFill>
            <a:srgbClr val="FFA6A6"/>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2" name="Google Shape;224;p17">
            <a:extLst>
              <a:ext uri="{FF2B5EF4-FFF2-40B4-BE49-F238E27FC236}">
                <a16:creationId xmlns:a16="http://schemas.microsoft.com/office/drawing/2014/main" id="{58856662-7520-F086-86D4-83193D7A0598}"/>
              </a:ext>
            </a:extLst>
          </p:cNvPr>
          <p:cNvSpPr/>
          <p:nvPr/>
        </p:nvSpPr>
        <p:spPr>
          <a:xfrm>
            <a:off x="0" y="-11270"/>
            <a:ext cx="1221021" cy="249000"/>
          </a:xfrm>
          <a:prstGeom prst="homePlate">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86"/>
                                        </p:tgtEl>
                                        <p:attrNameLst>
                                          <p:attrName>style.visibility</p:attrName>
                                        </p:attrNameLst>
                                      </p:cBhvr>
                                      <p:to>
                                        <p:strVal val="visible"/>
                                      </p:to>
                                    </p:set>
                                    <p:anim calcmode="lin" valueType="num">
                                      <p:cBhvr additive="base">
                                        <p:cTn id="7" dur="500" fill="hold"/>
                                        <p:tgtEl>
                                          <p:spTgt spid="1786"/>
                                        </p:tgtEl>
                                        <p:attrNameLst>
                                          <p:attrName>ppt_x</p:attrName>
                                        </p:attrNameLst>
                                      </p:cBhvr>
                                      <p:tavLst>
                                        <p:tav tm="0">
                                          <p:val>
                                            <p:strVal val="#ppt_x"/>
                                          </p:val>
                                        </p:tav>
                                        <p:tav tm="100000">
                                          <p:val>
                                            <p:strVal val="#ppt_x"/>
                                          </p:val>
                                        </p:tav>
                                      </p:tavLst>
                                    </p:anim>
                                    <p:anim calcmode="lin" valueType="num">
                                      <p:cBhvr additive="base">
                                        <p:cTn id="8" dur="500" fill="hold"/>
                                        <p:tgtEl>
                                          <p:spTgt spid="178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88"/>
                                        </p:tgtEl>
                                        <p:attrNameLst>
                                          <p:attrName>style.visibility</p:attrName>
                                        </p:attrNameLst>
                                      </p:cBhvr>
                                      <p:to>
                                        <p:strVal val="visible"/>
                                      </p:to>
                                    </p:set>
                                    <p:anim calcmode="lin" valueType="num">
                                      <p:cBhvr additive="base">
                                        <p:cTn id="11" dur="500" fill="hold"/>
                                        <p:tgtEl>
                                          <p:spTgt spid="1788"/>
                                        </p:tgtEl>
                                        <p:attrNameLst>
                                          <p:attrName>ppt_x</p:attrName>
                                        </p:attrNameLst>
                                      </p:cBhvr>
                                      <p:tavLst>
                                        <p:tav tm="0">
                                          <p:val>
                                            <p:strVal val="#ppt_x"/>
                                          </p:val>
                                        </p:tav>
                                        <p:tav tm="100000">
                                          <p:val>
                                            <p:strVal val="#ppt_x"/>
                                          </p:val>
                                        </p:tav>
                                      </p:tavLst>
                                    </p:anim>
                                    <p:anim calcmode="lin" valueType="num">
                                      <p:cBhvr additive="base">
                                        <p:cTn id="12" dur="500" fill="hold"/>
                                        <p:tgtEl>
                                          <p:spTgt spid="178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87"/>
                                        </p:tgtEl>
                                        <p:attrNameLst>
                                          <p:attrName>style.visibility</p:attrName>
                                        </p:attrNameLst>
                                      </p:cBhvr>
                                      <p:to>
                                        <p:strVal val="visible"/>
                                      </p:to>
                                    </p:set>
                                    <p:anim calcmode="lin" valueType="num">
                                      <p:cBhvr additive="base">
                                        <p:cTn id="15" dur="500" fill="hold"/>
                                        <p:tgtEl>
                                          <p:spTgt spid="1787"/>
                                        </p:tgtEl>
                                        <p:attrNameLst>
                                          <p:attrName>ppt_x</p:attrName>
                                        </p:attrNameLst>
                                      </p:cBhvr>
                                      <p:tavLst>
                                        <p:tav tm="0">
                                          <p:val>
                                            <p:strVal val="#ppt_x"/>
                                          </p:val>
                                        </p:tav>
                                        <p:tav tm="100000">
                                          <p:val>
                                            <p:strVal val="#ppt_x"/>
                                          </p:val>
                                        </p:tav>
                                      </p:tavLst>
                                    </p:anim>
                                    <p:anim calcmode="lin" valueType="num">
                                      <p:cBhvr additive="base">
                                        <p:cTn id="16" dur="500" fill="hold"/>
                                        <p:tgtEl>
                                          <p:spTgt spid="178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85"/>
                                        </p:tgtEl>
                                        <p:attrNameLst>
                                          <p:attrName>style.visibility</p:attrName>
                                        </p:attrNameLst>
                                      </p:cBhvr>
                                      <p:to>
                                        <p:strVal val="visible"/>
                                      </p:to>
                                    </p:set>
                                    <p:anim calcmode="lin" valueType="num">
                                      <p:cBhvr additive="base">
                                        <p:cTn id="19" dur="500" fill="hold"/>
                                        <p:tgtEl>
                                          <p:spTgt spid="1785"/>
                                        </p:tgtEl>
                                        <p:attrNameLst>
                                          <p:attrName>ppt_x</p:attrName>
                                        </p:attrNameLst>
                                      </p:cBhvr>
                                      <p:tavLst>
                                        <p:tav tm="0">
                                          <p:val>
                                            <p:strVal val="#ppt_x"/>
                                          </p:val>
                                        </p:tav>
                                        <p:tav tm="100000">
                                          <p:val>
                                            <p:strVal val="#ppt_x"/>
                                          </p:val>
                                        </p:tav>
                                      </p:tavLst>
                                    </p:anim>
                                    <p:anim calcmode="lin" valueType="num">
                                      <p:cBhvr additive="base">
                                        <p:cTn id="20" dur="500" fill="hold"/>
                                        <p:tgtEl>
                                          <p:spTgt spid="178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90"/>
                                        </p:tgtEl>
                                        <p:attrNameLst>
                                          <p:attrName>style.visibility</p:attrName>
                                        </p:attrNameLst>
                                      </p:cBhvr>
                                      <p:to>
                                        <p:strVal val="visible"/>
                                      </p:to>
                                    </p:set>
                                    <p:anim calcmode="lin" valueType="num">
                                      <p:cBhvr additive="base">
                                        <p:cTn id="23" dur="500" fill="hold"/>
                                        <p:tgtEl>
                                          <p:spTgt spid="1790"/>
                                        </p:tgtEl>
                                        <p:attrNameLst>
                                          <p:attrName>ppt_x</p:attrName>
                                        </p:attrNameLst>
                                      </p:cBhvr>
                                      <p:tavLst>
                                        <p:tav tm="0">
                                          <p:val>
                                            <p:strVal val="#ppt_x"/>
                                          </p:val>
                                        </p:tav>
                                        <p:tav tm="100000">
                                          <p:val>
                                            <p:strVal val="#ppt_x"/>
                                          </p:val>
                                        </p:tav>
                                      </p:tavLst>
                                    </p:anim>
                                    <p:anim calcmode="lin" valueType="num">
                                      <p:cBhvr additive="base">
                                        <p:cTn id="24" dur="500" fill="hold"/>
                                        <p:tgtEl>
                                          <p:spTgt spid="179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84"/>
                                        </p:tgtEl>
                                        <p:attrNameLst>
                                          <p:attrName>style.visibility</p:attrName>
                                        </p:attrNameLst>
                                      </p:cBhvr>
                                      <p:to>
                                        <p:strVal val="visible"/>
                                      </p:to>
                                    </p:set>
                                    <p:anim calcmode="lin" valueType="num">
                                      <p:cBhvr additive="base">
                                        <p:cTn id="27" dur="500" fill="hold"/>
                                        <p:tgtEl>
                                          <p:spTgt spid="1784"/>
                                        </p:tgtEl>
                                        <p:attrNameLst>
                                          <p:attrName>ppt_x</p:attrName>
                                        </p:attrNameLst>
                                      </p:cBhvr>
                                      <p:tavLst>
                                        <p:tav tm="0">
                                          <p:val>
                                            <p:strVal val="#ppt_x"/>
                                          </p:val>
                                        </p:tav>
                                        <p:tav tm="100000">
                                          <p:val>
                                            <p:strVal val="#ppt_x"/>
                                          </p:val>
                                        </p:tav>
                                      </p:tavLst>
                                    </p:anim>
                                    <p:anim calcmode="lin" valueType="num">
                                      <p:cBhvr additive="base">
                                        <p:cTn id="28" dur="500" fill="hold"/>
                                        <p:tgtEl>
                                          <p:spTgt spid="178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811"/>
                                        </p:tgtEl>
                                        <p:attrNameLst>
                                          <p:attrName>style.visibility</p:attrName>
                                        </p:attrNameLst>
                                      </p:cBhvr>
                                      <p:to>
                                        <p:strVal val="visible"/>
                                      </p:to>
                                    </p:set>
                                    <p:anim calcmode="lin" valueType="num">
                                      <p:cBhvr additive="base">
                                        <p:cTn id="31" dur="500" fill="hold"/>
                                        <p:tgtEl>
                                          <p:spTgt spid="1811"/>
                                        </p:tgtEl>
                                        <p:attrNameLst>
                                          <p:attrName>ppt_x</p:attrName>
                                        </p:attrNameLst>
                                      </p:cBhvr>
                                      <p:tavLst>
                                        <p:tav tm="0">
                                          <p:val>
                                            <p:strVal val="#ppt_x"/>
                                          </p:val>
                                        </p:tav>
                                        <p:tav tm="100000">
                                          <p:val>
                                            <p:strVal val="#ppt_x"/>
                                          </p:val>
                                        </p:tav>
                                      </p:tavLst>
                                    </p:anim>
                                    <p:anim calcmode="lin" valueType="num">
                                      <p:cBhvr additive="base">
                                        <p:cTn id="32" dur="500" fill="hold"/>
                                        <p:tgtEl>
                                          <p:spTgt spid="18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12"/>
                                        </p:tgtEl>
                                        <p:attrNameLst>
                                          <p:attrName>style.visibility</p:attrName>
                                        </p:attrNameLst>
                                      </p:cBhvr>
                                      <p:to>
                                        <p:strVal val="visible"/>
                                      </p:to>
                                    </p:set>
                                    <p:anim calcmode="lin" valueType="num">
                                      <p:cBhvr additive="base">
                                        <p:cTn id="35" dur="500" fill="hold"/>
                                        <p:tgtEl>
                                          <p:spTgt spid="1812"/>
                                        </p:tgtEl>
                                        <p:attrNameLst>
                                          <p:attrName>ppt_x</p:attrName>
                                        </p:attrNameLst>
                                      </p:cBhvr>
                                      <p:tavLst>
                                        <p:tav tm="0">
                                          <p:val>
                                            <p:strVal val="#ppt_x"/>
                                          </p:val>
                                        </p:tav>
                                        <p:tav tm="100000">
                                          <p:val>
                                            <p:strVal val="#ppt_x"/>
                                          </p:val>
                                        </p:tav>
                                      </p:tavLst>
                                    </p:anim>
                                    <p:anim calcmode="lin" valueType="num">
                                      <p:cBhvr additive="base">
                                        <p:cTn id="36" dur="500" fill="hold"/>
                                        <p:tgtEl>
                                          <p:spTgt spid="18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789"/>
                                        </p:tgtEl>
                                        <p:attrNameLst>
                                          <p:attrName>style.visibility</p:attrName>
                                        </p:attrNameLst>
                                      </p:cBhvr>
                                      <p:to>
                                        <p:strVal val="visible"/>
                                      </p:to>
                                    </p:set>
                                    <p:anim calcmode="lin" valueType="num">
                                      <p:cBhvr additive="base">
                                        <p:cTn id="39" dur="500" fill="hold"/>
                                        <p:tgtEl>
                                          <p:spTgt spid="1789"/>
                                        </p:tgtEl>
                                        <p:attrNameLst>
                                          <p:attrName>ppt_x</p:attrName>
                                        </p:attrNameLst>
                                      </p:cBhvr>
                                      <p:tavLst>
                                        <p:tav tm="0">
                                          <p:val>
                                            <p:strVal val="#ppt_x"/>
                                          </p:val>
                                        </p:tav>
                                        <p:tav tm="100000">
                                          <p:val>
                                            <p:strVal val="#ppt_x"/>
                                          </p:val>
                                        </p:tav>
                                      </p:tavLst>
                                    </p:anim>
                                    <p:anim calcmode="lin" valueType="num">
                                      <p:cBhvr additive="base">
                                        <p:cTn id="40" dur="500" fill="hold"/>
                                        <p:tgtEl>
                                          <p:spTgt spid="178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95"/>
                                        </p:tgtEl>
                                        <p:attrNameLst>
                                          <p:attrName>style.visibility</p:attrName>
                                        </p:attrNameLst>
                                      </p:cBhvr>
                                      <p:to>
                                        <p:strVal val="visible"/>
                                      </p:to>
                                    </p:set>
                                    <p:anim calcmode="lin" valueType="num">
                                      <p:cBhvr additive="base">
                                        <p:cTn id="43" dur="500" fill="hold"/>
                                        <p:tgtEl>
                                          <p:spTgt spid="1695"/>
                                        </p:tgtEl>
                                        <p:attrNameLst>
                                          <p:attrName>ppt_x</p:attrName>
                                        </p:attrNameLst>
                                      </p:cBhvr>
                                      <p:tavLst>
                                        <p:tav tm="0">
                                          <p:val>
                                            <p:strVal val="#ppt_x"/>
                                          </p:val>
                                        </p:tav>
                                        <p:tav tm="100000">
                                          <p:val>
                                            <p:strVal val="#ppt_x"/>
                                          </p:val>
                                        </p:tav>
                                      </p:tavLst>
                                    </p:anim>
                                    <p:anim calcmode="lin" valueType="num">
                                      <p:cBhvr additive="base">
                                        <p:cTn id="44" dur="500" fill="hold"/>
                                        <p:tgtEl>
                                          <p:spTgt spid="169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764"/>
                                        </p:tgtEl>
                                        <p:attrNameLst>
                                          <p:attrName>style.visibility</p:attrName>
                                        </p:attrNameLst>
                                      </p:cBhvr>
                                      <p:to>
                                        <p:strVal val="visible"/>
                                      </p:to>
                                    </p:set>
                                    <p:anim calcmode="lin" valueType="num">
                                      <p:cBhvr additive="base">
                                        <p:cTn id="49" dur="500" fill="hold"/>
                                        <p:tgtEl>
                                          <p:spTgt spid="1764"/>
                                        </p:tgtEl>
                                        <p:attrNameLst>
                                          <p:attrName>ppt_x</p:attrName>
                                        </p:attrNameLst>
                                      </p:cBhvr>
                                      <p:tavLst>
                                        <p:tav tm="0">
                                          <p:val>
                                            <p:strVal val="#ppt_x"/>
                                          </p:val>
                                        </p:tav>
                                        <p:tav tm="100000">
                                          <p:val>
                                            <p:strVal val="#ppt_x"/>
                                          </p:val>
                                        </p:tav>
                                      </p:tavLst>
                                    </p:anim>
                                    <p:anim calcmode="lin" valueType="num">
                                      <p:cBhvr additive="base">
                                        <p:cTn id="50" dur="500" fill="hold"/>
                                        <p:tgtEl>
                                          <p:spTgt spid="1764"/>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810"/>
                                        </p:tgtEl>
                                        <p:attrNameLst>
                                          <p:attrName>style.visibility</p:attrName>
                                        </p:attrNameLst>
                                      </p:cBhvr>
                                      <p:to>
                                        <p:strVal val="visible"/>
                                      </p:to>
                                    </p:set>
                                    <p:anim calcmode="lin" valueType="num">
                                      <p:cBhvr additive="base">
                                        <p:cTn id="53" dur="500" fill="hold"/>
                                        <p:tgtEl>
                                          <p:spTgt spid="1810"/>
                                        </p:tgtEl>
                                        <p:attrNameLst>
                                          <p:attrName>ppt_x</p:attrName>
                                        </p:attrNameLst>
                                      </p:cBhvr>
                                      <p:tavLst>
                                        <p:tav tm="0">
                                          <p:val>
                                            <p:strVal val="#ppt_x"/>
                                          </p:val>
                                        </p:tav>
                                        <p:tav tm="100000">
                                          <p:val>
                                            <p:strVal val="#ppt_x"/>
                                          </p:val>
                                        </p:tav>
                                      </p:tavLst>
                                    </p:anim>
                                    <p:anim calcmode="lin" valueType="num">
                                      <p:cBhvr additive="base">
                                        <p:cTn id="54" dur="500" fill="hold"/>
                                        <p:tgtEl>
                                          <p:spTgt spid="181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809"/>
                                        </p:tgtEl>
                                        <p:attrNameLst>
                                          <p:attrName>style.visibility</p:attrName>
                                        </p:attrNameLst>
                                      </p:cBhvr>
                                      <p:to>
                                        <p:strVal val="visible"/>
                                      </p:to>
                                    </p:set>
                                    <p:anim calcmode="lin" valueType="num">
                                      <p:cBhvr additive="base">
                                        <p:cTn id="57" dur="500" fill="hold"/>
                                        <p:tgtEl>
                                          <p:spTgt spid="1809"/>
                                        </p:tgtEl>
                                        <p:attrNameLst>
                                          <p:attrName>ppt_x</p:attrName>
                                        </p:attrNameLst>
                                      </p:cBhvr>
                                      <p:tavLst>
                                        <p:tav tm="0">
                                          <p:val>
                                            <p:strVal val="#ppt_x"/>
                                          </p:val>
                                        </p:tav>
                                        <p:tav tm="100000">
                                          <p:val>
                                            <p:strVal val="#ppt_x"/>
                                          </p:val>
                                        </p:tav>
                                      </p:tavLst>
                                    </p:anim>
                                    <p:anim calcmode="lin" valueType="num">
                                      <p:cBhvr additive="base">
                                        <p:cTn id="58" dur="500" fill="hold"/>
                                        <p:tgtEl>
                                          <p:spTgt spid="180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95"/>
                                        </p:tgtEl>
                                        <p:attrNameLst>
                                          <p:attrName>style.visibility</p:attrName>
                                        </p:attrNameLst>
                                      </p:cBhvr>
                                      <p:to>
                                        <p:strVal val="visible"/>
                                      </p:to>
                                    </p:set>
                                    <p:anim calcmode="lin" valueType="num">
                                      <p:cBhvr additive="base">
                                        <p:cTn id="61" dur="500" fill="hold"/>
                                        <p:tgtEl>
                                          <p:spTgt spid="1795"/>
                                        </p:tgtEl>
                                        <p:attrNameLst>
                                          <p:attrName>ppt_x</p:attrName>
                                        </p:attrNameLst>
                                      </p:cBhvr>
                                      <p:tavLst>
                                        <p:tav tm="0">
                                          <p:val>
                                            <p:strVal val="#ppt_x"/>
                                          </p:val>
                                        </p:tav>
                                        <p:tav tm="100000">
                                          <p:val>
                                            <p:strVal val="#ppt_x"/>
                                          </p:val>
                                        </p:tav>
                                      </p:tavLst>
                                    </p:anim>
                                    <p:anim calcmode="lin" valueType="num">
                                      <p:cBhvr additive="base">
                                        <p:cTn id="62" dur="500" fill="hold"/>
                                        <p:tgtEl>
                                          <p:spTgt spid="179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793"/>
                                        </p:tgtEl>
                                        <p:attrNameLst>
                                          <p:attrName>style.visibility</p:attrName>
                                        </p:attrNameLst>
                                      </p:cBhvr>
                                      <p:to>
                                        <p:strVal val="visible"/>
                                      </p:to>
                                    </p:set>
                                    <p:anim calcmode="lin" valueType="num">
                                      <p:cBhvr additive="base">
                                        <p:cTn id="65" dur="500" fill="hold"/>
                                        <p:tgtEl>
                                          <p:spTgt spid="1793"/>
                                        </p:tgtEl>
                                        <p:attrNameLst>
                                          <p:attrName>ppt_x</p:attrName>
                                        </p:attrNameLst>
                                      </p:cBhvr>
                                      <p:tavLst>
                                        <p:tav tm="0">
                                          <p:val>
                                            <p:strVal val="#ppt_x"/>
                                          </p:val>
                                        </p:tav>
                                        <p:tav tm="100000">
                                          <p:val>
                                            <p:strVal val="#ppt_x"/>
                                          </p:val>
                                        </p:tav>
                                      </p:tavLst>
                                    </p:anim>
                                    <p:anim calcmode="lin" valueType="num">
                                      <p:cBhvr additive="base">
                                        <p:cTn id="66" dur="500" fill="hold"/>
                                        <p:tgtEl>
                                          <p:spTgt spid="179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1794"/>
                                        </p:tgtEl>
                                        <p:attrNameLst>
                                          <p:attrName>style.visibility</p:attrName>
                                        </p:attrNameLst>
                                      </p:cBhvr>
                                      <p:to>
                                        <p:strVal val="visible"/>
                                      </p:to>
                                    </p:set>
                                    <p:anim calcmode="lin" valueType="num">
                                      <p:cBhvr additive="base">
                                        <p:cTn id="69" dur="500" fill="hold"/>
                                        <p:tgtEl>
                                          <p:spTgt spid="1794"/>
                                        </p:tgtEl>
                                        <p:attrNameLst>
                                          <p:attrName>ppt_x</p:attrName>
                                        </p:attrNameLst>
                                      </p:cBhvr>
                                      <p:tavLst>
                                        <p:tav tm="0">
                                          <p:val>
                                            <p:strVal val="#ppt_x"/>
                                          </p:val>
                                        </p:tav>
                                        <p:tav tm="100000">
                                          <p:val>
                                            <p:strVal val="#ppt_x"/>
                                          </p:val>
                                        </p:tav>
                                      </p:tavLst>
                                    </p:anim>
                                    <p:anim calcmode="lin" valueType="num">
                                      <p:cBhvr additive="base">
                                        <p:cTn id="70" dur="500" fill="hold"/>
                                        <p:tgtEl>
                                          <p:spTgt spid="1794"/>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1702"/>
                                        </p:tgtEl>
                                        <p:attrNameLst>
                                          <p:attrName>style.visibility</p:attrName>
                                        </p:attrNameLst>
                                      </p:cBhvr>
                                      <p:to>
                                        <p:strVal val="visible"/>
                                      </p:to>
                                    </p:set>
                                    <p:anim calcmode="lin" valueType="num">
                                      <p:cBhvr additive="base">
                                        <p:cTn id="75" dur="500" fill="hold"/>
                                        <p:tgtEl>
                                          <p:spTgt spid="1702"/>
                                        </p:tgtEl>
                                        <p:attrNameLst>
                                          <p:attrName>ppt_x</p:attrName>
                                        </p:attrNameLst>
                                      </p:cBhvr>
                                      <p:tavLst>
                                        <p:tav tm="0">
                                          <p:val>
                                            <p:strVal val="#ppt_x"/>
                                          </p:val>
                                        </p:tav>
                                        <p:tav tm="100000">
                                          <p:val>
                                            <p:strVal val="#ppt_x"/>
                                          </p:val>
                                        </p:tav>
                                      </p:tavLst>
                                    </p:anim>
                                    <p:anim calcmode="lin" valueType="num">
                                      <p:cBhvr additive="base">
                                        <p:cTn id="76" dur="500" fill="hold"/>
                                        <p:tgtEl>
                                          <p:spTgt spid="170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1807"/>
                                        </p:tgtEl>
                                        <p:attrNameLst>
                                          <p:attrName>style.visibility</p:attrName>
                                        </p:attrNameLst>
                                      </p:cBhvr>
                                      <p:to>
                                        <p:strVal val="visible"/>
                                      </p:to>
                                    </p:set>
                                    <p:anim calcmode="lin" valueType="num">
                                      <p:cBhvr additive="base">
                                        <p:cTn id="79" dur="500" fill="hold"/>
                                        <p:tgtEl>
                                          <p:spTgt spid="1807"/>
                                        </p:tgtEl>
                                        <p:attrNameLst>
                                          <p:attrName>ppt_x</p:attrName>
                                        </p:attrNameLst>
                                      </p:cBhvr>
                                      <p:tavLst>
                                        <p:tav tm="0">
                                          <p:val>
                                            <p:strVal val="#ppt_x"/>
                                          </p:val>
                                        </p:tav>
                                        <p:tav tm="100000">
                                          <p:val>
                                            <p:strVal val="#ppt_x"/>
                                          </p:val>
                                        </p:tav>
                                      </p:tavLst>
                                    </p:anim>
                                    <p:anim calcmode="lin" valueType="num">
                                      <p:cBhvr additive="base">
                                        <p:cTn id="80" dur="500" fill="hold"/>
                                        <p:tgtEl>
                                          <p:spTgt spid="1807"/>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1805"/>
                                        </p:tgtEl>
                                        <p:attrNameLst>
                                          <p:attrName>style.visibility</p:attrName>
                                        </p:attrNameLst>
                                      </p:cBhvr>
                                      <p:to>
                                        <p:strVal val="visible"/>
                                      </p:to>
                                    </p:set>
                                    <p:anim calcmode="lin" valueType="num">
                                      <p:cBhvr additive="base">
                                        <p:cTn id="83" dur="500" fill="hold"/>
                                        <p:tgtEl>
                                          <p:spTgt spid="1805"/>
                                        </p:tgtEl>
                                        <p:attrNameLst>
                                          <p:attrName>ppt_x</p:attrName>
                                        </p:attrNameLst>
                                      </p:cBhvr>
                                      <p:tavLst>
                                        <p:tav tm="0">
                                          <p:val>
                                            <p:strVal val="#ppt_x"/>
                                          </p:val>
                                        </p:tav>
                                        <p:tav tm="100000">
                                          <p:val>
                                            <p:strVal val="#ppt_x"/>
                                          </p:val>
                                        </p:tav>
                                      </p:tavLst>
                                    </p:anim>
                                    <p:anim calcmode="lin" valueType="num">
                                      <p:cBhvr additive="base">
                                        <p:cTn id="84" dur="500" fill="hold"/>
                                        <p:tgtEl>
                                          <p:spTgt spid="1805"/>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1808"/>
                                        </p:tgtEl>
                                        <p:attrNameLst>
                                          <p:attrName>style.visibility</p:attrName>
                                        </p:attrNameLst>
                                      </p:cBhvr>
                                      <p:to>
                                        <p:strVal val="visible"/>
                                      </p:to>
                                    </p:set>
                                    <p:anim calcmode="lin" valueType="num">
                                      <p:cBhvr additive="base">
                                        <p:cTn id="87" dur="500" fill="hold"/>
                                        <p:tgtEl>
                                          <p:spTgt spid="1808"/>
                                        </p:tgtEl>
                                        <p:attrNameLst>
                                          <p:attrName>ppt_x</p:attrName>
                                        </p:attrNameLst>
                                      </p:cBhvr>
                                      <p:tavLst>
                                        <p:tav tm="0">
                                          <p:val>
                                            <p:strVal val="#ppt_x"/>
                                          </p:val>
                                        </p:tav>
                                        <p:tav tm="100000">
                                          <p:val>
                                            <p:strVal val="#ppt_x"/>
                                          </p:val>
                                        </p:tav>
                                      </p:tavLst>
                                    </p:anim>
                                    <p:anim calcmode="lin" valueType="num">
                                      <p:cBhvr additive="base">
                                        <p:cTn id="88" dur="500" fill="hold"/>
                                        <p:tgtEl>
                                          <p:spTgt spid="1808"/>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806"/>
                                        </p:tgtEl>
                                        <p:attrNameLst>
                                          <p:attrName>style.visibility</p:attrName>
                                        </p:attrNameLst>
                                      </p:cBhvr>
                                      <p:to>
                                        <p:strVal val="visible"/>
                                      </p:to>
                                    </p:set>
                                    <p:anim calcmode="lin" valueType="num">
                                      <p:cBhvr additive="base">
                                        <p:cTn id="91" dur="500" fill="hold"/>
                                        <p:tgtEl>
                                          <p:spTgt spid="1806"/>
                                        </p:tgtEl>
                                        <p:attrNameLst>
                                          <p:attrName>ppt_x</p:attrName>
                                        </p:attrNameLst>
                                      </p:cBhvr>
                                      <p:tavLst>
                                        <p:tav tm="0">
                                          <p:val>
                                            <p:strVal val="#ppt_x"/>
                                          </p:val>
                                        </p:tav>
                                        <p:tav tm="100000">
                                          <p:val>
                                            <p:strVal val="#ppt_x"/>
                                          </p:val>
                                        </p:tav>
                                      </p:tavLst>
                                    </p:anim>
                                    <p:anim calcmode="lin" valueType="num">
                                      <p:cBhvr additive="base">
                                        <p:cTn id="92" dur="500" fill="hold"/>
                                        <p:tgtEl>
                                          <p:spTgt spid="1806"/>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1792"/>
                                        </p:tgtEl>
                                        <p:attrNameLst>
                                          <p:attrName>style.visibility</p:attrName>
                                        </p:attrNameLst>
                                      </p:cBhvr>
                                      <p:to>
                                        <p:strVal val="visible"/>
                                      </p:to>
                                    </p:set>
                                    <p:anim calcmode="lin" valueType="num">
                                      <p:cBhvr additive="base">
                                        <p:cTn id="95" dur="500" fill="hold"/>
                                        <p:tgtEl>
                                          <p:spTgt spid="1792"/>
                                        </p:tgtEl>
                                        <p:attrNameLst>
                                          <p:attrName>ppt_x</p:attrName>
                                        </p:attrNameLst>
                                      </p:cBhvr>
                                      <p:tavLst>
                                        <p:tav tm="0">
                                          <p:val>
                                            <p:strVal val="#ppt_x"/>
                                          </p:val>
                                        </p:tav>
                                        <p:tav tm="100000">
                                          <p:val>
                                            <p:strVal val="#ppt_x"/>
                                          </p:val>
                                        </p:tav>
                                      </p:tavLst>
                                    </p:anim>
                                    <p:anim calcmode="lin" valueType="num">
                                      <p:cBhvr additive="base">
                                        <p:cTn id="96" dur="500" fill="hold"/>
                                        <p:tgtEl>
                                          <p:spTgt spid="1792"/>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1796"/>
                                        </p:tgtEl>
                                        <p:attrNameLst>
                                          <p:attrName>style.visibility</p:attrName>
                                        </p:attrNameLst>
                                      </p:cBhvr>
                                      <p:to>
                                        <p:strVal val="visible"/>
                                      </p:to>
                                    </p:set>
                                    <p:anim calcmode="lin" valueType="num">
                                      <p:cBhvr additive="base">
                                        <p:cTn id="99" dur="500" fill="hold"/>
                                        <p:tgtEl>
                                          <p:spTgt spid="1796"/>
                                        </p:tgtEl>
                                        <p:attrNameLst>
                                          <p:attrName>ppt_x</p:attrName>
                                        </p:attrNameLst>
                                      </p:cBhvr>
                                      <p:tavLst>
                                        <p:tav tm="0">
                                          <p:val>
                                            <p:strVal val="#ppt_x"/>
                                          </p:val>
                                        </p:tav>
                                        <p:tav tm="100000">
                                          <p:val>
                                            <p:strVal val="#ppt_x"/>
                                          </p:val>
                                        </p:tav>
                                      </p:tavLst>
                                    </p:anim>
                                    <p:anim calcmode="lin" valueType="num">
                                      <p:cBhvr additive="base">
                                        <p:cTn id="100" dur="500" fill="hold"/>
                                        <p:tgtEl>
                                          <p:spTgt spid="1796"/>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1797"/>
                                        </p:tgtEl>
                                        <p:attrNameLst>
                                          <p:attrName>style.visibility</p:attrName>
                                        </p:attrNameLst>
                                      </p:cBhvr>
                                      <p:to>
                                        <p:strVal val="visible"/>
                                      </p:to>
                                    </p:set>
                                    <p:anim calcmode="lin" valueType="num">
                                      <p:cBhvr additive="base">
                                        <p:cTn id="103" dur="500" fill="hold"/>
                                        <p:tgtEl>
                                          <p:spTgt spid="1797"/>
                                        </p:tgtEl>
                                        <p:attrNameLst>
                                          <p:attrName>ppt_x</p:attrName>
                                        </p:attrNameLst>
                                      </p:cBhvr>
                                      <p:tavLst>
                                        <p:tav tm="0">
                                          <p:val>
                                            <p:strVal val="#ppt_x"/>
                                          </p:val>
                                        </p:tav>
                                        <p:tav tm="100000">
                                          <p:val>
                                            <p:strVal val="#ppt_x"/>
                                          </p:val>
                                        </p:tav>
                                      </p:tavLst>
                                    </p:anim>
                                    <p:anim calcmode="lin" valueType="num">
                                      <p:cBhvr additive="base">
                                        <p:cTn id="104" dur="500" fill="hold"/>
                                        <p:tgtEl>
                                          <p:spTgt spid="1797"/>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791"/>
                                        </p:tgtEl>
                                        <p:attrNameLst>
                                          <p:attrName>style.visibility</p:attrName>
                                        </p:attrNameLst>
                                      </p:cBhvr>
                                      <p:to>
                                        <p:strVal val="visible"/>
                                      </p:to>
                                    </p:set>
                                    <p:anim calcmode="lin" valueType="num">
                                      <p:cBhvr additive="base">
                                        <p:cTn id="107" dur="500" fill="hold"/>
                                        <p:tgtEl>
                                          <p:spTgt spid="1791"/>
                                        </p:tgtEl>
                                        <p:attrNameLst>
                                          <p:attrName>ppt_x</p:attrName>
                                        </p:attrNameLst>
                                      </p:cBhvr>
                                      <p:tavLst>
                                        <p:tav tm="0">
                                          <p:val>
                                            <p:strVal val="#ppt_x"/>
                                          </p:val>
                                        </p:tav>
                                        <p:tav tm="100000">
                                          <p:val>
                                            <p:strVal val="#ppt_x"/>
                                          </p:val>
                                        </p:tav>
                                      </p:tavLst>
                                    </p:anim>
                                    <p:anim calcmode="lin" valueType="num">
                                      <p:cBhvr additive="base">
                                        <p:cTn id="108" dur="500" fill="hold"/>
                                        <p:tgtEl>
                                          <p:spTgt spid="1791"/>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799"/>
                                        </p:tgtEl>
                                        <p:attrNameLst>
                                          <p:attrName>style.visibility</p:attrName>
                                        </p:attrNameLst>
                                      </p:cBhvr>
                                      <p:to>
                                        <p:strVal val="visible"/>
                                      </p:to>
                                    </p:set>
                                    <p:anim calcmode="lin" valueType="num">
                                      <p:cBhvr additive="base">
                                        <p:cTn id="111" dur="500" fill="hold"/>
                                        <p:tgtEl>
                                          <p:spTgt spid="1799"/>
                                        </p:tgtEl>
                                        <p:attrNameLst>
                                          <p:attrName>ppt_x</p:attrName>
                                        </p:attrNameLst>
                                      </p:cBhvr>
                                      <p:tavLst>
                                        <p:tav tm="0">
                                          <p:val>
                                            <p:strVal val="#ppt_x"/>
                                          </p:val>
                                        </p:tav>
                                        <p:tav tm="100000">
                                          <p:val>
                                            <p:strVal val="#ppt_x"/>
                                          </p:val>
                                        </p:tav>
                                      </p:tavLst>
                                    </p:anim>
                                    <p:anim calcmode="lin" valueType="num">
                                      <p:cBhvr additive="base">
                                        <p:cTn id="112" dur="500" fill="hold"/>
                                        <p:tgtEl>
                                          <p:spTgt spid="1799"/>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1798"/>
                                        </p:tgtEl>
                                        <p:attrNameLst>
                                          <p:attrName>style.visibility</p:attrName>
                                        </p:attrNameLst>
                                      </p:cBhvr>
                                      <p:to>
                                        <p:strVal val="visible"/>
                                      </p:to>
                                    </p:set>
                                    <p:anim calcmode="lin" valueType="num">
                                      <p:cBhvr additive="base">
                                        <p:cTn id="115" dur="500" fill="hold"/>
                                        <p:tgtEl>
                                          <p:spTgt spid="1798"/>
                                        </p:tgtEl>
                                        <p:attrNameLst>
                                          <p:attrName>ppt_x</p:attrName>
                                        </p:attrNameLst>
                                      </p:cBhvr>
                                      <p:tavLst>
                                        <p:tav tm="0">
                                          <p:val>
                                            <p:strVal val="#ppt_x"/>
                                          </p:val>
                                        </p:tav>
                                        <p:tav tm="100000">
                                          <p:val>
                                            <p:strVal val="#ppt_x"/>
                                          </p:val>
                                        </p:tav>
                                      </p:tavLst>
                                    </p:anim>
                                    <p:anim calcmode="lin" valueType="num">
                                      <p:cBhvr additive="base">
                                        <p:cTn id="116" dur="500" fill="hold"/>
                                        <p:tgtEl>
                                          <p:spTgt spid="1798"/>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1804"/>
                                        </p:tgtEl>
                                        <p:attrNameLst>
                                          <p:attrName>style.visibility</p:attrName>
                                        </p:attrNameLst>
                                      </p:cBhvr>
                                      <p:to>
                                        <p:strVal val="visible"/>
                                      </p:to>
                                    </p:set>
                                    <p:anim calcmode="lin" valueType="num">
                                      <p:cBhvr additive="base">
                                        <p:cTn id="121" dur="500" fill="hold"/>
                                        <p:tgtEl>
                                          <p:spTgt spid="1804"/>
                                        </p:tgtEl>
                                        <p:attrNameLst>
                                          <p:attrName>ppt_x</p:attrName>
                                        </p:attrNameLst>
                                      </p:cBhvr>
                                      <p:tavLst>
                                        <p:tav tm="0">
                                          <p:val>
                                            <p:strVal val="#ppt_x"/>
                                          </p:val>
                                        </p:tav>
                                        <p:tav tm="100000">
                                          <p:val>
                                            <p:strVal val="#ppt_x"/>
                                          </p:val>
                                        </p:tav>
                                      </p:tavLst>
                                    </p:anim>
                                    <p:anim calcmode="lin" valueType="num">
                                      <p:cBhvr additive="base">
                                        <p:cTn id="122" dur="500" fill="hold"/>
                                        <p:tgtEl>
                                          <p:spTgt spid="1804"/>
                                        </p:tgtEl>
                                        <p:attrNameLst>
                                          <p:attrName>ppt_y</p:attrName>
                                        </p:attrNameLst>
                                      </p:cBhvr>
                                      <p:tavLst>
                                        <p:tav tm="0">
                                          <p:val>
                                            <p:strVal val="1+#ppt_h/2"/>
                                          </p:val>
                                        </p:tav>
                                        <p:tav tm="100000">
                                          <p:val>
                                            <p:strVal val="#ppt_y"/>
                                          </p:val>
                                        </p:tav>
                                      </p:tavLst>
                                    </p:anim>
                                  </p:childTnLst>
                                </p:cTn>
                              </p:par>
                              <p:par>
                                <p:cTn id="123" presetID="2" presetClass="entr" presetSubtype="4" fill="hold" grpId="0" nodeType="withEffect">
                                  <p:stCondLst>
                                    <p:cond delay="0"/>
                                  </p:stCondLst>
                                  <p:childTnLst>
                                    <p:set>
                                      <p:cBhvr>
                                        <p:cTn id="124" dur="1" fill="hold">
                                          <p:stCondLst>
                                            <p:cond delay="0"/>
                                          </p:stCondLst>
                                        </p:cTn>
                                        <p:tgtEl>
                                          <p:spTgt spid="1803"/>
                                        </p:tgtEl>
                                        <p:attrNameLst>
                                          <p:attrName>style.visibility</p:attrName>
                                        </p:attrNameLst>
                                      </p:cBhvr>
                                      <p:to>
                                        <p:strVal val="visible"/>
                                      </p:to>
                                    </p:set>
                                    <p:anim calcmode="lin" valueType="num">
                                      <p:cBhvr additive="base">
                                        <p:cTn id="125" dur="500" fill="hold"/>
                                        <p:tgtEl>
                                          <p:spTgt spid="1803"/>
                                        </p:tgtEl>
                                        <p:attrNameLst>
                                          <p:attrName>ppt_x</p:attrName>
                                        </p:attrNameLst>
                                      </p:cBhvr>
                                      <p:tavLst>
                                        <p:tav tm="0">
                                          <p:val>
                                            <p:strVal val="#ppt_x"/>
                                          </p:val>
                                        </p:tav>
                                        <p:tav tm="100000">
                                          <p:val>
                                            <p:strVal val="#ppt_x"/>
                                          </p:val>
                                        </p:tav>
                                      </p:tavLst>
                                    </p:anim>
                                    <p:anim calcmode="lin" valueType="num">
                                      <p:cBhvr additive="base">
                                        <p:cTn id="126" dur="500" fill="hold"/>
                                        <p:tgtEl>
                                          <p:spTgt spid="1803"/>
                                        </p:tgtEl>
                                        <p:attrNameLst>
                                          <p:attrName>ppt_y</p:attrName>
                                        </p:attrNameLst>
                                      </p:cBhvr>
                                      <p:tavLst>
                                        <p:tav tm="0">
                                          <p:val>
                                            <p:strVal val="1+#ppt_h/2"/>
                                          </p:val>
                                        </p:tav>
                                        <p:tav tm="100000">
                                          <p:val>
                                            <p:strVal val="#ppt_y"/>
                                          </p:val>
                                        </p:tav>
                                      </p:tavLst>
                                    </p:anim>
                                  </p:childTnLst>
                                </p:cTn>
                              </p:par>
                              <p:par>
                                <p:cTn id="127" presetID="2" presetClass="entr" presetSubtype="4" fill="hold" grpId="0" nodeType="withEffect">
                                  <p:stCondLst>
                                    <p:cond delay="0"/>
                                  </p:stCondLst>
                                  <p:childTnLst>
                                    <p:set>
                                      <p:cBhvr>
                                        <p:cTn id="128" dur="1" fill="hold">
                                          <p:stCondLst>
                                            <p:cond delay="0"/>
                                          </p:stCondLst>
                                        </p:cTn>
                                        <p:tgtEl>
                                          <p:spTgt spid="1802"/>
                                        </p:tgtEl>
                                        <p:attrNameLst>
                                          <p:attrName>style.visibility</p:attrName>
                                        </p:attrNameLst>
                                      </p:cBhvr>
                                      <p:to>
                                        <p:strVal val="visible"/>
                                      </p:to>
                                    </p:set>
                                    <p:anim calcmode="lin" valueType="num">
                                      <p:cBhvr additive="base">
                                        <p:cTn id="129" dur="500" fill="hold"/>
                                        <p:tgtEl>
                                          <p:spTgt spid="1802"/>
                                        </p:tgtEl>
                                        <p:attrNameLst>
                                          <p:attrName>ppt_x</p:attrName>
                                        </p:attrNameLst>
                                      </p:cBhvr>
                                      <p:tavLst>
                                        <p:tav tm="0">
                                          <p:val>
                                            <p:strVal val="#ppt_x"/>
                                          </p:val>
                                        </p:tav>
                                        <p:tav tm="100000">
                                          <p:val>
                                            <p:strVal val="#ppt_x"/>
                                          </p:val>
                                        </p:tav>
                                      </p:tavLst>
                                    </p:anim>
                                    <p:anim calcmode="lin" valueType="num">
                                      <p:cBhvr additive="base">
                                        <p:cTn id="130" dur="500" fill="hold"/>
                                        <p:tgtEl>
                                          <p:spTgt spid="1802"/>
                                        </p:tgtEl>
                                        <p:attrNameLst>
                                          <p:attrName>ppt_y</p:attrName>
                                        </p:attrNameLst>
                                      </p:cBhvr>
                                      <p:tavLst>
                                        <p:tav tm="0">
                                          <p:val>
                                            <p:strVal val="1+#ppt_h/2"/>
                                          </p:val>
                                        </p:tav>
                                        <p:tav tm="100000">
                                          <p:val>
                                            <p:strVal val="#ppt_y"/>
                                          </p:val>
                                        </p:tav>
                                      </p:tavLst>
                                    </p:anim>
                                  </p:childTnLst>
                                </p:cTn>
                              </p:par>
                              <p:par>
                                <p:cTn id="131" presetID="2" presetClass="entr" presetSubtype="4" fill="hold" grpId="0" nodeType="withEffect">
                                  <p:stCondLst>
                                    <p:cond delay="0"/>
                                  </p:stCondLst>
                                  <p:childTnLst>
                                    <p:set>
                                      <p:cBhvr>
                                        <p:cTn id="132" dur="1" fill="hold">
                                          <p:stCondLst>
                                            <p:cond delay="0"/>
                                          </p:stCondLst>
                                        </p:cTn>
                                        <p:tgtEl>
                                          <p:spTgt spid="1801"/>
                                        </p:tgtEl>
                                        <p:attrNameLst>
                                          <p:attrName>style.visibility</p:attrName>
                                        </p:attrNameLst>
                                      </p:cBhvr>
                                      <p:to>
                                        <p:strVal val="visible"/>
                                      </p:to>
                                    </p:set>
                                    <p:anim calcmode="lin" valueType="num">
                                      <p:cBhvr additive="base">
                                        <p:cTn id="133" dur="500" fill="hold"/>
                                        <p:tgtEl>
                                          <p:spTgt spid="1801"/>
                                        </p:tgtEl>
                                        <p:attrNameLst>
                                          <p:attrName>ppt_x</p:attrName>
                                        </p:attrNameLst>
                                      </p:cBhvr>
                                      <p:tavLst>
                                        <p:tav tm="0">
                                          <p:val>
                                            <p:strVal val="#ppt_x"/>
                                          </p:val>
                                        </p:tav>
                                        <p:tav tm="100000">
                                          <p:val>
                                            <p:strVal val="#ppt_x"/>
                                          </p:val>
                                        </p:tav>
                                      </p:tavLst>
                                    </p:anim>
                                    <p:anim calcmode="lin" valueType="num">
                                      <p:cBhvr additive="base">
                                        <p:cTn id="134" dur="500" fill="hold"/>
                                        <p:tgtEl>
                                          <p:spTgt spid="1801"/>
                                        </p:tgtEl>
                                        <p:attrNameLst>
                                          <p:attrName>ppt_y</p:attrName>
                                        </p:attrNameLst>
                                      </p:cBhvr>
                                      <p:tavLst>
                                        <p:tav tm="0">
                                          <p:val>
                                            <p:strVal val="1+#ppt_h/2"/>
                                          </p:val>
                                        </p:tav>
                                        <p:tav tm="100000">
                                          <p:val>
                                            <p:strVal val="#ppt_y"/>
                                          </p:val>
                                        </p:tav>
                                      </p:tavLst>
                                    </p:anim>
                                  </p:childTnLst>
                                </p:cTn>
                              </p:par>
                              <p:par>
                                <p:cTn id="135" presetID="2" presetClass="entr" presetSubtype="4" fill="hold" nodeType="withEffect">
                                  <p:stCondLst>
                                    <p:cond delay="0"/>
                                  </p:stCondLst>
                                  <p:childTnLst>
                                    <p:set>
                                      <p:cBhvr>
                                        <p:cTn id="136" dur="1" fill="hold">
                                          <p:stCondLst>
                                            <p:cond delay="0"/>
                                          </p:stCondLst>
                                        </p:cTn>
                                        <p:tgtEl>
                                          <p:spTgt spid="1736"/>
                                        </p:tgtEl>
                                        <p:attrNameLst>
                                          <p:attrName>style.visibility</p:attrName>
                                        </p:attrNameLst>
                                      </p:cBhvr>
                                      <p:to>
                                        <p:strVal val="visible"/>
                                      </p:to>
                                    </p:set>
                                    <p:anim calcmode="lin" valueType="num">
                                      <p:cBhvr additive="base">
                                        <p:cTn id="137" dur="500" fill="hold"/>
                                        <p:tgtEl>
                                          <p:spTgt spid="1736"/>
                                        </p:tgtEl>
                                        <p:attrNameLst>
                                          <p:attrName>ppt_x</p:attrName>
                                        </p:attrNameLst>
                                      </p:cBhvr>
                                      <p:tavLst>
                                        <p:tav tm="0">
                                          <p:val>
                                            <p:strVal val="#ppt_x"/>
                                          </p:val>
                                        </p:tav>
                                        <p:tav tm="100000">
                                          <p:val>
                                            <p:strVal val="#ppt_x"/>
                                          </p:val>
                                        </p:tav>
                                      </p:tavLst>
                                    </p:anim>
                                    <p:anim calcmode="lin" valueType="num">
                                      <p:cBhvr additive="base">
                                        <p:cTn id="138" dur="500" fill="hold"/>
                                        <p:tgtEl>
                                          <p:spTgt spid="1736"/>
                                        </p:tgtEl>
                                        <p:attrNameLst>
                                          <p:attrName>ppt_y</p:attrName>
                                        </p:attrNameLst>
                                      </p:cBhvr>
                                      <p:tavLst>
                                        <p:tav tm="0">
                                          <p:val>
                                            <p:strVal val="1+#ppt_h/2"/>
                                          </p:val>
                                        </p:tav>
                                        <p:tav tm="100000">
                                          <p:val>
                                            <p:strVal val="#ppt_y"/>
                                          </p:val>
                                        </p:tav>
                                      </p:tavLst>
                                    </p:anim>
                                  </p:childTnLst>
                                </p:cTn>
                              </p:par>
                              <p:par>
                                <p:cTn id="139" presetID="2" presetClass="entr" presetSubtype="4" fill="hold" grpId="0" nodeType="withEffect">
                                  <p:stCondLst>
                                    <p:cond delay="0"/>
                                  </p:stCondLst>
                                  <p:childTnLst>
                                    <p:set>
                                      <p:cBhvr>
                                        <p:cTn id="140" dur="1" fill="hold">
                                          <p:stCondLst>
                                            <p:cond delay="0"/>
                                          </p:stCondLst>
                                        </p:cTn>
                                        <p:tgtEl>
                                          <p:spTgt spid="1800"/>
                                        </p:tgtEl>
                                        <p:attrNameLst>
                                          <p:attrName>style.visibility</p:attrName>
                                        </p:attrNameLst>
                                      </p:cBhvr>
                                      <p:to>
                                        <p:strVal val="visible"/>
                                      </p:to>
                                    </p:set>
                                    <p:anim calcmode="lin" valueType="num">
                                      <p:cBhvr additive="base">
                                        <p:cTn id="141" dur="500" fill="hold"/>
                                        <p:tgtEl>
                                          <p:spTgt spid="1800"/>
                                        </p:tgtEl>
                                        <p:attrNameLst>
                                          <p:attrName>ppt_x</p:attrName>
                                        </p:attrNameLst>
                                      </p:cBhvr>
                                      <p:tavLst>
                                        <p:tav tm="0">
                                          <p:val>
                                            <p:strVal val="#ppt_x"/>
                                          </p:val>
                                        </p:tav>
                                        <p:tav tm="100000">
                                          <p:val>
                                            <p:strVal val="#ppt_x"/>
                                          </p:val>
                                        </p:tav>
                                      </p:tavLst>
                                    </p:anim>
                                    <p:anim calcmode="lin" valueType="num">
                                      <p:cBhvr additive="base">
                                        <p:cTn id="142" dur="500" fill="hold"/>
                                        <p:tgtEl>
                                          <p:spTgt spid="1800"/>
                                        </p:tgtEl>
                                        <p:attrNameLst>
                                          <p:attrName>ppt_y</p:attrName>
                                        </p:attrNameLst>
                                      </p:cBhvr>
                                      <p:tavLst>
                                        <p:tav tm="0">
                                          <p:val>
                                            <p:strVal val="1+#ppt_h/2"/>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2" presetClass="entr" presetSubtype="4" fill="hold" nodeType="clickEffect">
                                  <p:stCondLst>
                                    <p:cond delay="0"/>
                                  </p:stCondLst>
                                  <p:childTnLst>
                                    <p:set>
                                      <p:cBhvr>
                                        <p:cTn id="146" dur="1" fill="hold">
                                          <p:stCondLst>
                                            <p:cond delay="0"/>
                                          </p:stCondLst>
                                        </p:cTn>
                                        <p:tgtEl>
                                          <p:spTgt spid="1699"/>
                                        </p:tgtEl>
                                        <p:attrNameLst>
                                          <p:attrName>style.visibility</p:attrName>
                                        </p:attrNameLst>
                                      </p:cBhvr>
                                      <p:to>
                                        <p:strVal val="visible"/>
                                      </p:to>
                                    </p:set>
                                    <p:anim calcmode="lin" valueType="num">
                                      <p:cBhvr additive="base">
                                        <p:cTn id="147" dur="500" fill="hold"/>
                                        <p:tgtEl>
                                          <p:spTgt spid="1699"/>
                                        </p:tgtEl>
                                        <p:attrNameLst>
                                          <p:attrName>ppt_x</p:attrName>
                                        </p:attrNameLst>
                                      </p:cBhvr>
                                      <p:tavLst>
                                        <p:tav tm="0">
                                          <p:val>
                                            <p:strVal val="#ppt_x"/>
                                          </p:val>
                                        </p:tav>
                                        <p:tav tm="100000">
                                          <p:val>
                                            <p:strVal val="#ppt_x"/>
                                          </p:val>
                                        </p:tav>
                                      </p:tavLst>
                                    </p:anim>
                                    <p:anim calcmode="lin" valueType="num">
                                      <p:cBhvr additive="base">
                                        <p:cTn id="148" dur="500" fill="hold"/>
                                        <p:tgtEl>
                                          <p:spTgt spid="1699"/>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1755"/>
                                        </p:tgtEl>
                                        <p:attrNameLst>
                                          <p:attrName>style.visibility</p:attrName>
                                        </p:attrNameLst>
                                      </p:cBhvr>
                                      <p:to>
                                        <p:strVal val="visible"/>
                                      </p:to>
                                    </p:set>
                                    <p:anim calcmode="lin" valueType="num">
                                      <p:cBhvr additive="base">
                                        <p:cTn id="151" dur="500" fill="hold"/>
                                        <p:tgtEl>
                                          <p:spTgt spid="1755"/>
                                        </p:tgtEl>
                                        <p:attrNameLst>
                                          <p:attrName>ppt_x</p:attrName>
                                        </p:attrNameLst>
                                      </p:cBhvr>
                                      <p:tavLst>
                                        <p:tav tm="0">
                                          <p:val>
                                            <p:strVal val="#ppt_x"/>
                                          </p:val>
                                        </p:tav>
                                        <p:tav tm="100000">
                                          <p:val>
                                            <p:strVal val="#ppt_x"/>
                                          </p:val>
                                        </p:tav>
                                      </p:tavLst>
                                    </p:anim>
                                    <p:anim calcmode="lin" valueType="num">
                                      <p:cBhvr additive="base">
                                        <p:cTn id="152" dur="500" fill="hold"/>
                                        <p:tgtEl>
                                          <p:spTgt spid="1755"/>
                                        </p:tgtEl>
                                        <p:attrNameLst>
                                          <p:attrName>ppt_y</p:attrName>
                                        </p:attrNameLst>
                                      </p:cBhvr>
                                      <p:tavLst>
                                        <p:tav tm="0">
                                          <p:val>
                                            <p:strVal val="1+#ppt_h/2"/>
                                          </p:val>
                                        </p:tav>
                                        <p:tav tm="100000">
                                          <p:val>
                                            <p:strVal val="#ppt_y"/>
                                          </p:val>
                                        </p:tav>
                                      </p:tavLst>
                                    </p:anim>
                                  </p:childTnLst>
                                </p:cTn>
                              </p:par>
                              <p:par>
                                <p:cTn id="153" presetID="2" presetClass="entr" presetSubtype="4" fill="hold" nodeType="withEffect">
                                  <p:stCondLst>
                                    <p:cond delay="0"/>
                                  </p:stCondLst>
                                  <p:childTnLst>
                                    <p:set>
                                      <p:cBhvr>
                                        <p:cTn id="154" dur="1" fill="hold">
                                          <p:stCondLst>
                                            <p:cond delay="0"/>
                                          </p:stCondLst>
                                        </p:cTn>
                                        <p:tgtEl>
                                          <p:spTgt spid="1758"/>
                                        </p:tgtEl>
                                        <p:attrNameLst>
                                          <p:attrName>style.visibility</p:attrName>
                                        </p:attrNameLst>
                                      </p:cBhvr>
                                      <p:to>
                                        <p:strVal val="visible"/>
                                      </p:to>
                                    </p:set>
                                    <p:anim calcmode="lin" valueType="num">
                                      <p:cBhvr additive="base">
                                        <p:cTn id="155" dur="500" fill="hold"/>
                                        <p:tgtEl>
                                          <p:spTgt spid="1758"/>
                                        </p:tgtEl>
                                        <p:attrNameLst>
                                          <p:attrName>ppt_x</p:attrName>
                                        </p:attrNameLst>
                                      </p:cBhvr>
                                      <p:tavLst>
                                        <p:tav tm="0">
                                          <p:val>
                                            <p:strVal val="#ppt_x"/>
                                          </p:val>
                                        </p:tav>
                                        <p:tav tm="100000">
                                          <p:val>
                                            <p:strVal val="#ppt_x"/>
                                          </p:val>
                                        </p:tav>
                                      </p:tavLst>
                                    </p:anim>
                                    <p:anim calcmode="lin" valueType="num">
                                      <p:cBhvr additive="base">
                                        <p:cTn id="156" dur="500" fill="hold"/>
                                        <p:tgtEl>
                                          <p:spTgt spid="1758"/>
                                        </p:tgtEl>
                                        <p:attrNameLst>
                                          <p:attrName>ppt_y</p:attrName>
                                        </p:attrNameLst>
                                      </p:cBhvr>
                                      <p:tavLst>
                                        <p:tav tm="0">
                                          <p:val>
                                            <p:strVal val="1+#ppt_h/2"/>
                                          </p:val>
                                        </p:tav>
                                        <p:tav tm="100000">
                                          <p:val>
                                            <p:strVal val="#ppt_y"/>
                                          </p:val>
                                        </p:tav>
                                      </p:tavLst>
                                    </p:anim>
                                  </p:childTnLst>
                                </p:cTn>
                              </p:par>
                              <p:par>
                                <p:cTn id="157" presetID="2" presetClass="entr" presetSubtype="4" fill="hold" nodeType="withEffect">
                                  <p:stCondLst>
                                    <p:cond delay="0"/>
                                  </p:stCondLst>
                                  <p:childTnLst>
                                    <p:set>
                                      <p:cBhvr>
                                        <p:cTn id="158" dur="1" fill="hold">
                                          <p:stCondLst>
                                            <p:cond delay="0"/>
                                          </p:stCondLst>
                                        </p:cTn>
                                        <p:tgtEl>
                                          <p:spTgt spid="1761"/>
                                        </p:tgtEl>
                                        <p:attrNameLst>
                                          <p:attrName>style.visibility</p:attrName>
                                        </p:attrNameLst>
                                      </p:cBhvr>
                                      <p:to>
                                        <p:strVal val="visible"/>
                                      </p:to>
                                    </p:set>
                                    <p:anim calcmode="lin" valueType="num">
                                      <p:cBhvr additive="base">
                                        <p:cTn id="159" dur="500" fill="hold"/>
                                        <p:tgtEl>
                                          <p:spTgt spid="1761"/>
                                        </p:tgtEl>
                                        <p:attrNameLst>
                                          <p:attrName>ppt_x</p:attrName>
                                        </p:attrNameLst>
                                      </p:cBhvr>
                                      <p:tavLst>
                                        <p:tav tm="0">
                                          <p:val>
                                            <p:strVal val="#ppt_x"/>
                                          </p:val>
                                        </p:tav>
                                        <p:tav tm="100000">
                                          <p:val>
                                            <p:strVal val="#ppt_x"/>
                                          </p:val>
                                        </p:tav>
                                      </p:tavLst>
                                    </p:anim>
                                    <p:anim calcmode="lin" valueType="num">
                                      <p:cBhvr additive="base">
                                        <p:cTn id="160" dur="500" fill="hold"/>
                                        <p:tgtEl>
                                          <p:spTgt spid="1761"/>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1813"/>
                                        </p:tgtEl>
                                        <p:attrNameLst>
                                          <p:attrName>style.visibility</p:attrName>
                                        </p:attrNameLst>
                                      </p:cBhvr>
                                      <p:to>
                                        <p:strVal val="visible"/>
                                      </p:to>
                                    </p:set>
                                    <p:anim calcmode="lin" valueType="num">
                                      <p:cBhvr additive="base">
                                        <p:cTn id="163" dur="500" fill="hold"/>
                                        <p:tgtEl>
                                          <p:spTgt spid="1813"/>
                                        </p:tgtEl>
                                        <p:attrNameLst>
                                          <p:attrName>ppt_x</p:attrName>
                                        </p:attrNameLst>
                                      </p:cBhvr>
                                      <p:tavLst>
                                        <p:tav tm="0">
                                          <p:val>
                                            <p:strVal val="#ppt_x"/>
                                          </p:val>
                                        </p:tav>
                                        <p:tav tm="100000">
                                          <p:val>
                                            <p:strVal val="#ppt_x"/>
                                          </p:val>
                                        </p:tav>
                                      </p:tavLst>
                                    </p:anim>
                                    <p:anim calcmode="lin" valueType="num">
                                      <p:cBhvr additive="base">
                                        <p:cTn id="164" dur="500" fill="hold"/>
                                        <p:tgtEl>
                                          <p:spTgt spid="18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5" grpId="0" animBg="1"/>
      <p:bldP spid="1784" grpId="0"/>
      <p:bldP spid="1787" grpId="0"/>
      <p:bldP spid="1788" grpId="0" animBg="1"/>
      <p:bldP spid="1789" grpId="0"/>
      <p:bldP spid="1790" grpId="0" animBg="1"/>
      <p:bldP spid="1791" grpId="0" animBg="1"/>
      <p:bldP spid="1792" grpId="0" animBg="1"/>
      <p:bldP spid="1793" grpId="0" animBg="1"/>
      <p:bldP spid="1794" grpId="0" animBg="1"/>
      <p:bldP spid="1795" grpId="0" animBg="1"/>
      <p:bldP spid="1796" grpId="0" animBg="1"/>
      <p:bldP spid="1797" grpId="0" animBg="1"/>
      <p:bldP spid="1798" grpId="0" animBg="1"/>
      <p:bldP spid="1799" grpId="0" animBg="1"/>
      <p:bldP spid="1800" grpId="0" animBg="1"/>
      <p:bldP spid="1801" grpId="0" animBg="1"/>
      <p:bldP spid="1802" grpId="0" animBg="1"/>
      <p:bldP spid="1803" grpId="0" animBg="1"/>
      <p:bldP spid="1804" grpId="0" animBg="1"/>
      <p:bldP spid="1805" grpId="0" animBg="1"/>
      <p:bldP spid="1806" grpId="0" animBg="1"/>
      <p:bldP spid="1807" grpId="0" animBg="1"/>
      <p:bldP spid="1808" grpId="0" animBg="1"/>
      <p:bldP spid="1809" grpId="0" animBg="1"/>
      <p:bldP spid="1810" grpId="0" animBg="1"/>
      <p:bldP spid="1812" grpId="0" animBg="1"/>
      <p:bldP spid="18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Google Shape;465;p19"/>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Identification des besoins </a:t>
            </a:r>
            <a:endParaRPr dirty="0"/>
          </a:p>
        </p:txBody>
      </p:sp>
      <p:sp>
        <p:nvSpPr>
          <p:cNvPr id="55" name="Google Shape;504;p20"/>
          <p:cNvSpPr txBox="1">
            <a:spLocks/>
          </p:cNvSpPr>
          <p:nvPr/>
        </p:nvSpPr>
        <p:spPr>
          <a:xfrm>
            <a:off x="878348" y="929376"/>
            <a:ext cx="7606602" cy="863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a:solidFill>
                  <a:schemeClr val="tx1">
                    <a:lumMod val="65000"/>
                    <a:lumOff val="35000"/>
                  </a:schemeClr>
                </a:solidFill>
              </a:rPr>
              <a:t>Les exigences non fonctionnels de « </a:t>
            </a:r>
            <a:r>
              <a:rPr lang="fr-FR" dirty="0" err="1">
                <a:solidFill>
                  <a:schemeClr val="tx1">
                    <a:lumMod val="65000"/>
                    <a:lumOff val="35000"/>
                  </a:schemeClr>
                </a:solidFill>
              </a:rPr>
              <a:t>WooConstruct</a:t>
            </a:r>
            <a:r>
              <a:rPr lang="fr-FR" dirty="0">
                <a:solidFill>
                  <a:schemeClr val="tx1">
                    <a:lumMod val="65000"/>
                    <a:lumOff val="35000"/>
                  </a:schemeClr>
                </a:solidFill>
              </a:rPr>
              <a:t> »</a:t>
            </a:r>
            <a:endParaRPr lang="en-US" dirty="0">
              <a:solidFill>
                <a:schemeClr val="tx1">
                  <a:lumMod val="65000"/>
                  <a:lumOff val="35000"/>
                </a:schemeClr>
              </a:solidFill>
            </a:endParaRPr>
          </a:p>
        </p:txBody>
      </p:sp>
      <p:sp>
        <p:nvSpPr>
          <p:cNvPr id="58" name="Google Shape;1504;p123"/>
          <p:cNvSpPr/>
          <p:nvPr/>
        </p:nvSpPr>
        <p:spPr>
          <a:xfrm>
            <a:off x="7635836" y="2875182"/>
            <a:ext cx="271035" cy="158109"/>
          </a:xfrm>
          <a:custGeom>
            <a:avLst/>
            <a:gdLst/>
            <a:ahLst/>
            <a:cxnLst/>
            <a:rect l="l" t="t" r="r" b="b"/>
            <a:pathLst>
              <a:path w="175" h="117" extrusionOk="0">
                <a:moveTo>
                  <a:pt x="168" y="0"/>
                </a:moveTo>
                <a:cubicBezTo>
                  <a:pt x="7" y="0"/>
                  <a:pt x="7" y="0"/>
                  <a:pt x="7" y="0"/>
                </a:cubicBezTo>
                <a:cubicBezTo>
                  <a:pt x="3" y="0"/>
                  <a:pt x="0" y="3"/>
                  <a:pt x="0" y="8"/>
                </a:cubicBezTo>
                <a:cubicBezTo>
                  <a:pt x="0" y="110"/>
                  <a:pt x="0" y="110"/>
                  <a:pt x="0" y="110"/>
                </a:cubicBezTo>
                <a:cubicBezTo>
                  <a:pt x="0" y="114"/>
                  <a:pt x="3" y="117"/>
                  <a:pt x="7" y="117"/>
                </a:cubicBezTo>
                <a:cubicBezTo>
                  <a:pt x="168" y="117"/>
                  <a:pt x="168" y="117"/>
                  <a:pt x="168" y="117"/>
                </a:cubicBezTo>
                <a:cubicBezTo>
                  <a:pt x="172" y="117"/>
                  <a:pt x="175" y="114"/>
                  <a:pt x="175" y="110"/>
                </a:cubicBezTo>
                <a:cubicBezTo>
                  <a:pt x="175" y="8"/>
                  <a:pt x="175" y="8"/>
                  <a:pt x="175" y="8"/>
                </a:cubicBezTo>
                <a:cubicBezTo>
                  <a:pt x="175" y="3"/>
                  <a:pt x="172" y="0"/>
                  <a:pt x="168" y="0"/>
                </a:cubicBezTo>
                <a:close/>
                <a:moveTo>
                  <a:pt x="168" y="110"/>
                </a:moveTo>
                <a:cubicBezTo>
                  <a:pt x="7" y="110"/>
                  <a:pt x="7" y="110"/>
                  <a:pt x="7" y="110"/>
                </a:cubicBezTo>
                <a:cubicBezTo>
                  <a:pt x="7" y="8"/>
                  <a:pt x="7" y="8"/>
                  <a:pt x="7" y="8"/>
                </a:cubicBezTo>
                <a:cubicBezTo>
                  <a:pt x="168" y="8"/>
                  <a:pt x="168" y="8"/>
                  <a:pt x="168" y="8"/>
                </a:cubicBezTo>
                <a:lnTo>
                  <a:pt x="168" y="11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63" name="Google Shape;1509;p123"/>
          <p:cNvPicPr preferRelativeResize="0"/>
          <p:nvPr/>
        </p:nvPicPr>
        <p:blipFill rotWithShape="1">
          <a:blip r:embed="rId3">
            <a:alphaModFix/>
          </a:blip>
          <a:srcRect/>
          <a:stretch/>
        </p:blipFill>
        <p:spPr>
          <a:xfrm>
            <a:off x="3964748" y="1922976"/>
            <a:ext cx="1198923" cy="1031260"/>
          </a:xfrm>
          <a:prstGeom prst="rect">
            <a:avLst/>
          </a:prstGeom>
          <a:noFill/>
          <a:ln>
            <a:noFill/>
          </a:ln>
        </p:spPr>
      </p:pic>
      <p:pic>
        <p:nvPicPr>
          <p:cNvPr id="64" name="Google Shape;1510;p123" descr="Ã©sultat de recherche d'images pour &quot;authentification png&quot;"/>
          <p:cNvPicPr preferRelativeResize="0"/>
          <p:nvPr/>
        </p:nvPicPr>
        <p:blipFill rotWithShape="1">
          <a:blip r:embed="rId4">
            <a:alphaModFix/>
          </a:blip>
          <a:srcRect/>
          <a:stretch/>
        </p:blipFill>
        <p:spPr>
          <a:xfrm>
            <a:off x="505118" y="1922976"/>
            <a:ext cx="1732964" cy="1031292"/>
          </a:xfrm>
          <a:prstGeom prst="rect">
            <a:avLst/>
          </a:prstGeom>
          <a:noFill/>
          <a:ln>
            <a:noFill/>
          </a:ln>
        </p:spPr>
      </p:pic>
      <p:pic>
        <p:nvPicPr>
          <p:cNvPr id="69" name="Google Shape;1515;p123"/>
          <p:cNvPicPr preferRelativeResize="0"/>
          <p:nvPr/>
        </p:nvPicPr>
        <p:blipFill rotWithShape="1">
          <a:blip r:embed="rId5">
            <a:alphaModFix/>
          </a:blip>
          <a:srcRect/>
          <a:stretch/>
        </p:blipFill>
        <p:spPr>
          <a:xfrm>
            <a:off x="4099219" y="3587128"/>
            <a:ext cx="1064452" cy="912012"/>
          </a:xfrm>
          <a:prstGeom prst="rect">
            <a:avLst/>
          </a:prstGeom>
          <a:noFill/>
          <a:ln>
            <a:noFill/>
          </a:ln>
        </p:spPr>
      </p:pic>
      <p:pic>
        <p:nvPicPr>
          <p:cNvPr id="2" name="Imag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9657" y="3587128"/>
            <a:ext cx="1258404" cy="961465"/>
          </a:xfrm>
          <a:prstGeom prst="rect">
            <a:avLst/>
          </a:prstGeom>
        </p:spPr>
      </p:pic>
      <p:pic>
        <p:nvPicPr>
          <p:cNvPr id="71" name="Image 7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0337" y="1991335"/>
            <a:ext cx="1719893" cy="894542"/>
          </a:xfrm>
          <a:prstGeom prst="rect">
            <a:avLst/>
          </a:prstGeom>
        </p:spPr>
      </p:pic>
      <p:pic>
        <p:nvPicPr>
          <p:cNvPr id="72" name="Image 7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4829" y="3594716"/>
            <a:ext cx="1239036" cy="953878"/>
          </a:xfrm>
          <a:prstGeom prst="rect">
            <a:avLst/>
          </a:prstGeom>
        </p:spPr>
      </p:pic>
      <p:sp>
        <p:nvSpPr>
          <p:cNvPr id="73" name="Google Shape;920;p25"/>
          <p:cNvSpPr txBox="1"/>
          <p:nvPr/>
        </p:nvSpPr>
        <p:spPr>
          <a:xfrm>
            <a:off x="685800" y="3142444"/>
            <a:ext cx="1317812" cy="160307"/>
          </a:xfrm>
          <a:prstGeom prst="rect">
            <a:avLst/>
          </a:prstGeom>
          <a:noFill/>
          <a:ln>
            <a:noFill/>
          </a:ln>
        </p:spPr>
        <p:txBody>
          <a:bodyPr spcFirstLastPara="1" wrap="square" lIns="91425" tIns="91425" rIns="91425" bIns="91425" anchor="ctr" anchorCtr="0">
            <a:noAutofit/>
          </a:bodyPr>
          <a:lstStyle/>
          <a:p>
            <a:pPr lvl="0" algn="ctr"/>
            <a:r>
              <a:rPr lang="en-US" sz="1700" dirty="0">
                <a:solidFill>
                  <a:schemeClr val="dk1"/>
                </a:solidFill>
                <a:latin typeface="Fira Sans Extra Condensed Medium"/>
                <a:ea typeface="Fira Sans Extra Condensed Medium"/>
                <a:cs typeface="Fira Sans Extra Condensed Medium"/>
                <a:sym typeface="Fira Sans Extra Condensed Medium"/>
              </a:rPr>
              <a:t>Sécurité</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74" name="Google Shape;920;p25"/>
          <p:cNvSpPr txBox="1"/>
          <p:nvPr/>
        </p:nvSpPr>
        <p:spPr>
          <a:xfrm>
            <a:off x="712694" y="4667438"/>
            <a:ext cx="1317812" cy="160307"/>
          </a:xfrm>
          <a:prstGeom prst="rect">
            <a:avLst/>
          </a:prstGeom>
          <a:noFill/>
          <a:ln>
            <a:noFill/>
          </a:ln>
        </p:spPr>
        <p:txBody>
          <a:bodyPr spcFirstLastPara="1" wrap="square" lIns="91425" tIns="91425" rIns="91425" bIns="91425" anchor="ctr" anchorCtr="0">
            <a:noAutofit/>
          </a:bodyPr>
          <a:lstStyle/>
          <a:p>
            <a:pPr lvl="0" algn="ctr"/>
            <a:r>
              <a:rPr lang="en-US" sz="1700" dirty="0">
                <a:solidFill>
                  <a:schemeClr val="dk1"/>
                </a:solidFill>
                <a:latin typeface="Fira Sans Extra Condensed Medium"/>
                <a:ea typeface="Fira Sans Extra Condensed Medium"/>
                <a:cs typeface="Fira Sans Extra Condensed Medium"/>
                <a:sym typeface="Fira Sans Extra Condensed Medium"/>
              </a:rPr>
              <a:t>Responsive</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75" name="Google Shape;920;p25"/>
          <p:cNvSpPr txBox="1"/>
          <p:nvPr/>
        </p:nvSpPr>
        <p:spPr>
          <a:xfrm>
            <a:off x="3972539" y="3190528"/>
            <a:ext cx="1317812" cy="160307"/>
          </a:xfrm>
          <a:prstGeom prst="rect">
            <a:avLst/>
          </a:prstGeom>
          <a:noFill/>
          <a:ln>
            <a:noFill/>
          </a:ln>
        </p:spPr>
        <p:txBody>
          <a:bodyPr spcFirstLastPara="1" wrap="square" lIns="91425" tIns="91425" rIns="91425" bIns="91425" anchor="ctr" anchorCtr="0">
            <a:noAutofit/>
          </a:bodyPr>
          <a:lstStyle/>
          <a:p>
            <a:pPr lvl="0" algn="ctr"/>
            <a:r>
              <a:rPr lang="en-US" sz="1700" dirty="0">
                <a:solidFill>
                  <a:schemeClr val="dk1"/>
                </a:solidFill>
                <a:latin typeface="Fira Sans Extra Condensed Medium"/>
                <a:ea typeface="Fira Sans Extra Condensed Medium"/>
                <a:cs typeface="Fira Sans Extra Condensed Medium"/>
                <a:sym typeface="Fira Sans Extra Condensed Medium"/>
              </a:rPr>
              <a:t>Fiabilité</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76" name="Google Shape;920;p25"/>
          <p:cNvSpPr txBox="1"/>
          <p:nvPr/>
        </p:nvSpPr>
        <p:spPr>
          <a:xfrm>
            <a:off x="3964748" y="4667438"/>
            <a:ext cx="1385048" cy="160307"/>
          </a:xfrm>
          <a:prstGeom prst="rect">
            <a:avLst/>
          </a:prstGeom>
          <a:noFill/>
          <a:ln>
            <a:noFill/>
          </a:ln>
        </p:spPr>
        <p:txBody>
          <a:bodyPr spcFirstLastPara="1" wrap="square" lIns="91425" tIns="91425" rIns="91425" bIns="91425" anchor="ctr" anchorCtr="0">
            <a:noAutofit/>
          </a:bodyPr>
          <a:lstStyle/>
          <a:p>
            <a:pPr lvl="0" algn="ctr"/>
            <a:r>
              <a:rPr lang="en-US" sz="1700" dirty="0">
                <a:solidFill>
                  <a:schemeClr val="dk1"/>
                </a:solidFill>
                <a:latin typeface="Fira Sans Extra Condensed Medium"/>
                <a:ea typeface="Fira Sans Extra Condensed Medium"/>
                <a:cs typeface="Fira Sans Extra Condensed Medium"/>
                <a:sym typeface="Fira Sans Extra Condensed Medium"/>
              </a:rPr>
              <a:t>Maintenabilité</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77" name="Google Shape;920;p25"/>
          <p:cNvSpPr txBox="1"/>
          <p:nvPr/>
        </p:nvSpPr>
        <p:spPr>
          <a:xfrm>
            <a:off x="7066053" y="3190527"/>
            <a:ext cx="1317812" cy="160307"/>
          </a:xfrm>
          <a:prstGeom prst="rect">
            <a:avLst/>
          </a:prstGeom>
          <a:noFill/>
          <a:ln>
            <a:noFill/>
          </a:ln>
        </p:spPr>
        <p:txBody>
          <a:bodyPr spcFirstLastPara="1" wrap="square" lIns="91425" tIns="91425" rIns="91425" bIns="91425" anchor="ctr" anchorCtr="0">
            <a:noAutofit/>
          </a:bodyPr>
          <a:lstStyle/>
          <a:p>
            <a:pPr lvl="0" algn="ctr"/>
            <a:r>
              <a:rPr lang="en-US" sz="1700" dirty="0">
                <a:solidFill>
                  <a:schemeClr val="dk1"/>
                </a:solidFill>
                <a:latin typeface="Fira Sans Extra Condensed Medium"/>
                <a:ea typeface="Fira Sans Extra Condensed Medium"/>
                <a:cs typeface="Fira Sans Extra Condensed Medium"/>
                <a:sym typeface="Fira Sans Extra Condensed Medium"/>
              </a:rPr>
              <a:t>Performance</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78" name="Google Shape;920;p25"/>
          <p:cNvSpPr txBox="1"/>
          <p:nvPr/>
        </p:nvSpPr>
        <p:spPr>
          <a:xfrm>
            <a:off x="7112447" y="4667438"/>
            <a:ext cx="1317812" cy="160307"/>
          </a:xfrm>
          <a:prstGeom prst="rect">
            <a:avLst/>
          </a:prstGeom>
          <a:noFill/>
          <a:ln>
            <a:noFill/>
          </a:ln>
        </p:spPr>
        <p:txBody>
          <a:bodyPr spcFirstLastPara="1" wrap="square" lIns="91425" tIns="91425" rIns="91425" bIns="91425" anchor="ctr" anchorCtr="0">
            <a:noAutofit/>
          </a:bodyPr>
          <a:lstStyle/>
          <a:p>
            <a:pPr lvl="0" algn="ctr"/>
            <a:r>
              <a:rPr lang="en-US" sz="1700" dirty="0">
                <a:solidFill>
                  <a:schemeClr val="dk1"/>
                </a:solidFill>
                <a:latin typeface="Fira Sans Extra Condensed Medium"/>
                <a:ea typeface="Fira Sans Extra Condensed Medium"/>
                <a:cs typeface="Fira Sans Extra Condensed Medium"/>
                <a:sym typeface="Fira Sans Extra Condensed Medium"/>
              </a:rPr>
              <a:t>Modularité</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9" name="Google Shape;224;p17"/>
          <p:cNvSpPr/>
          <p:nvPr/>
        </p:nvSpPr>
        <p:spPr>
          <a:xfrm>
            <a:off x="0" y="-11270"/>
            <a:ext cx="1221021" cy="249000"/>
          </a:xfrm>
          <a:prstGeom prst="homePlate">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Espace réservé du numéro de diapositive 2">
            <a:extLst>
              <a:ext uri="{FF2B5EF4-FFF2-40B4-BE49-F238E27FC236}">
                <a16:creationId xmlns:a16="http://schemas.microsoft.com/office/drawing/2014/main" id="{7723DF63-679D-DDD5-2222-CA5EEA1CECC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16</a:t>
            </a:fld>
            <a:endParaRPr lang="fr-FR"/>
          </a:p>
        </p:txBody>
      </p:sp>
    </p:spTree>
    <p:extLst>
      <p:ext uri="{BB962C8B-B14F-4D97-AF65-F5344CB8AC3E}">
        <p14:creationId xmlns:p14="http://schemas.microsoft.com/office/powerpoint/2010/main" val="330797634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ppt_x"/>
                                          </p:val>
                                        </p:tav>
                                        <p:tav tm="100000">
                                          <p:val>
                                            <p:strVal val="#ppt_x"/>
                                          </p:val>
                                        </p:tav>
                                      </p:tavLst>
                                    </p:anim>
                                    <p:anim calcmode="lin" valueType="num">
                                      <p:cBhvr additive="base">
                                        <p:cTn id="8" dur="500" fill="hold"/>
                                        <p:tgtEl>
                                          <p:spTgt spid="5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3"/>
                                        </p:tgtEl>
                                        <p:attrNameLst>
                                          <p:attrName>style.visibility</p:attrName>
                                        </p:attrNameLst>
                                      </p:cBhvr>
                                      <p:to>
                                        <p:strVal val="visible"/>
                                      </p:to>
                                    </p:set>
                                    <p:anim calcmode="lin" valueType="num">
                                      <p:cBhvr additive="base">
                                        <p:cTn id="11" dur="500" fill="hold"/>
                                        <p:tgtEl>
                                          <p:spTgt spid="63"/>
                                        </p:tgtEl>
                                        <p:attrNameLst>
                                          <p:attrName>ppt_x</p:attrName>
                                        </p:attrNameLst>
                                      </p:cBhvr>
                                      <p:tavLst>
                                        <p:tav tm="0">
                                          <p:val>
                                            <p:strVal val="#ppt_x"/>
                                          </p:val>
                                        </p:tav>
                                        <p:tav tm="100000">
                                          <p:val>
                                            <p:strVal val="#ppt_x"/>
                                          </p:val>
                                        </p:tav>
                                      </p:tavLst>
                                    </p:anim>
                                    <p:anim calcmode="lin" valueType="num">
                                      <p:cBhvr additive="base">
                                        <p:cTn id="12" dur="500" fill="hold"/>
                                        <p:tgtEl>
                                          <p:spTgt spid="6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anim calcmode="lin" valueType="num">
                                      <p:cBhvr additive="base">
                                        <p:cTn id="15" dur="500" fill="hold"/>
                                        <p:tgtEl>
                                          <p:spTgt spid="64"/>
                                        </p:tgtEl>
                                        <p:attrNameLst>
                                          <p:attrName>ppt_x</p:attrName>
                                        </p:attrNameLst>
                                      </p:cBhvr>
                                      <p:tavLst>
                                        <p:tav tm="0">
                                          <p:val>
                                            <p:strVal val="#ppt_x"/>
                                          </p:val>
                                        </p:tav>
                                        <p:tav tm="100000">
                                          <p:val>
                                            <p:strVal val="#ppt_x"/>
                                          </p:val>
                                        </p:tav>
                                      </p:tavLst>
                                    </p:anim>
                                    <p:anim calcmode="lin" valueType="num">
                                      <p:cBhvr additive="base">
                                        <p:cTn id="16" dur="500" fill="hold"/>
                                        <p:tgtEl>
                                          <p:spTgt spid="6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additive="base">
                                        <p:cTn id="27" dur="500" fill="hold"/>
                                        <p:tgtEl>
                                          <p:spTgt spid="71"/>
                                        </p:tgtEl>
                                        <p:attrNameLst>
                                          <p:attrName>ppt_x</p:attrName>
                                        </p:attrNameLst>
                                      </p:cBhvr>
                                      <p:tavLst>
                                        <p:tav tm="0">
                                          <p:val>
                                            <p:strVal val="#ppt_x"/>
                                          </p:val>
                                        </p:tav>
                                        <p:tav tm="100000">
                                          <p:val>
                                            <p:strVal val="#ppt_x"/>
                                          </p:val>
                                        </p:tav>
                                      </p:tavLst>
                                    </p:anim>
                                    <p:anim calcmode="lin" valueType="num">
                                      <p:cBhvr additive="base">
                                        <p:cTn id="28" dur="500" fill="hold"/>
                                        <p:tgtEl>
                                          <p:spTgt spid="71"/>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anim calcmode="lin" valueType="num">
                                      <p:cBhvr additive="base">
                                        <p:cTn id="31" dur="500" fill="hold"/>
                                        <p:tgtEl>
                                          <p:spTgt spid="72"/>
                                        </p:tgtEl>
                                        <p:attrNameLst>
                                          <p:attrName>ppt_x</p:attrName>
                                        </p:attrNameLst>
                                      </p:cBhvr>
                                      <p:tavLst>
                                        <p:tav tm="0">
                                          <p:val>
                                            <p:strVal val="#ppt_x"/>
                                          </p:val>
                                        </p:tav>
                                        <p:tav tm="100000">
                                          <p:val>
                                            <p:strVal val="#ppt_x"/>
                                          </p:val>
                                        </p:tav>
                                      </p:tavLst>
                                    </p:anim>
                                    <p:anim calcmode="lin" valueType="num">
                                      <p:cBhvr additive="base">
                                        <p:cTn id="32"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73"/>
                                        </p:tgtEl>
                                        <p:attrNameLst>
                                          <p:attrName>style.visibility</p:attrName>
                                        </p:attrNameLst>
                                      </p:cBhvr>
                                      <p:to>
                                        <p:strVal val="visible"/>
                                      </p:to>
                                    </p:set>
                                    <p:anim calcmode="lin" valueType="num">
                                      <p:cBhvr>
                                        <p:cTn id="37" dur="500" fill="hold"/>
                                        <p:tgtEl>
                                          <p:spTgt spid="73"/>
                                        </p:tgtEl>
                                        <p:attrNameLst>
                                          <p:attrName>ppt_w</p:attrName>
                                        </p:attrNameLst>
                                      </p:cBhvr>
                                      <p:tavLst>
                                        <p:tav tm="0">
                                          <p:val>
                                            <p:fltVal val="0"/>
                                          </p:val>
                                        </p:tav>
                                        <p:tav tm="100000">
                                          <p:val>
                                            <p:strVal val="#ppt_w"/>
                                          </p:val>
                                        </p:tav>
                                      </p:tavLst>
                                    </p:anim>
                                    <p:anim calcmode="lin" valueType="num">
                                      <p:cBhvr>
                                        <p:cTn id="38" dur="500" fill="hold"/>
                                        <p:tgtEl>
                                          <p:spTgt spid="73"/>
                                        </p:tgtEl>
                                        <p:attrNameLst>
                                          <p:attrName>ppt_h</p:attrName>
                                        </p:attrNameLst>
                                      </p:cBhvr>
                                      <p:tavLst>
                                        <p:tav tm="0">
                                          <p:val>
                                            <p:fltVal val="0"/>
                                          </p:val>
                                        </p:tav>
                                        <p:tav tm="100000">
                                          <p:val>
                                            <p:strVal val="#ppt_h"/>
                                          </p:val>
                                        </p:tav>
                                      </p:tavLst>
                                    </p:anim>
                                    <p:animEffect transition="in" filter="fade">
                                      <p:cBhvr>
                                        <p:cTn id="39" dur="500"/>
                                        <p:tgtEl>
                                          <p:spTgt spid="7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74"/>
                                        </p:tgtEl>
                                        <p:attrNameLst>
                                          <p:attrName>style.visibility</p:attrName>
                                        </p:attrNameLst>
                                      </p:cBhvr>
                                      <p:to>
                                        <p:strVal val="visible"/>
                                      </p:to>
                                    </p:set>
                                    <p:anim calcmode="lin" valueType="num">
                                      <p:cBhvr>
                                        <p:cTn id="42" dur="500" fill="hold"/>
                                        <p:tgtEl>
                                          <p:spTgt spid="74"/>
                                        </p:tgtEl>
                                        <p:attrNameLst>
                                          <p:attrName>ppt_w</p:attrName>
                                        </p:attrNameLst>
                                      </p:cBhvr>
                                      <p:tavLst>
                                        <p:tav tm="0">
                                          <p:val>
                                            <p:fltVal val="0"/>
                                          </p:val>
                                        </p:tav>
                                        <p:tav tm="100000">
                                          <p:val>
                                            <p:strVal val="#ppt_w"/>
                                          </p:val>
                                        </p:tav>
                                      </p:tavLst>
                                    </p:anim>
                                    <p:anim calcmode="lin" valueType="num">
                                      <p:cBhvr>
                                        <p:cTn id="43" dur="500" fill="hold"/>
                                        <p:tgtEl>
                                          <p:spTgt spid="74"/>
                                        </p:tgtEl>
                                        <p:attrNameLst>
                                          <p:attrName>ppt_h</p:attrName>
                                        </p:attrNameLst>
                                      </p:cBhvr>
                                      <p:tavLst>
                                        <p:tav tm="0">
                                          <p:val>
                                            <p:fltVal val="0"/>
                                          </p:val>
                                        </p:tav>
                                        <p:tav tm="100000">
                                          <p:val>
                                            <p:strVal val="#ppt_h"/>
                                          </p:val>
                                        </p:tav>
                                      </p:tavLst>
                                    </p:anim>
                                    <p:animEffect transition="in" filter="fade">
                                      <p:cBhvr>
                                        <p:cTn id="44" dur="500"/>
                                        <p:tgtEl>
                                          <p:spTgt spid="74"/>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 calcmode="lin" valueType="num">
                                      <p:cBhvr>
                                        <p:cTn id="47" dur="500" fill="hold"/>
                                        <p:tgtEl>
                                          <p:spTgt spid="76"/>
                                        </p:tgtEl>
                                        <p:attrNameLst>
                                          <p:attrName>ppt_w</p:attrName>
                                        </p:attrNameLst>
                                      </p:cBhvr>
                                      <p:tavLst>
                                        <p:tav tm="0">
                                          <p:val>
                                            <p:fltVal val="0"/>
                                          </p:val>
                                        </p:tav>
                                        <p:tav tm="100000">
                                          <p:val>
                                            <p:strVal val="#ppt_w"/>
                                          </p:val>
                                        </p:tav>
                                      </p:tavLst>
                                    </p:anim>
                                    <p:anim calcmode="lin" valueType="num">
                                      <p:cBhvr>
                                        <p:cTn id="48" dur="500" fill="hold"/>
                                        <p:tgtEl>
                                          <p:spTgt spid="76"/>
                                        </p:tgtEl>
                                        <p:attrNameLst>
                                          <p:attrName>ppt_h</p:attrName>
                                        </p:attrNameLst>
                                      </p:cBhvr>
                                      <p:tavLst>
                                        <p:tav tm="0">
                                          <p:val>
                                            <p:fltVal val="0"/>
                                          </p:val>
                                        </p:tav>
                                        <p:tav tm="100000">
                                          <p:val>
                                            <p:strVal val="#ppt_h"/>
                                          </p:val>
                                        </p:tav>
                                      </p:tavLst>
                                    </p:anim>
                                    <p:animEffect transition="in" filter="fade">
                                      <p:cBhvr>
                                        <p:cTn id="49" dur="500"/>
                                        <p:tgtEl>
                                          <p:spTgt spid="76"/>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 calcmode="lin" valueType="num">
                                      <p:cBhvr>
                                        <p:cTn id="52" dur="500" fill="hold"/>
                                        <p:tgtEl>
                                          <p:spTgt spid="75"/>
                                        </p:tgtEl>
                                        <p:attrNameLst>
                                          <p:attrName>ppt_w</p:attrName>
                                        </p:attrNameLst>
                                      </p:cBhvr>
                                      <p:tavLst>
                                        <p:tav tm="0">
                                          <p:val>
                                            <p:fltVal val="0"/>
                                          </p:val>
                                        </p:tav>
                                        <p:tav tm="100000">
                                          <p:val>
                                            <p:strVal val="#ppt_w"/>
                                          </p:val>
                                        </p:tav>
                                      </p:tavLst>
                                    </p:anim>
                                    <p:anim calcmode="lin" valueType="num">
                                      <p:cBhvr>
                                        <p:cTn id="53" dur="500" fill="hold"/>
                                        <p:tgtEl>
                                          <p:spTgt spid="75"/>
                                        </p:tgtEl>
                                        <p:attrNameLst>
                                          <p:attrName>ppt_h</p:attrName>
                                        </p:attrNameLst>
                                      </p:cBhvr>
                                      <p:tavLst>
                                        <p:tav tm="0">
                                          <p:val>
                                            <p:fltVal val="0"/>
                                          </p:val>
                                        </p:tav>
                                        <p:tav tm="100000">
                                          <p:val>
                                            <p:strVal val="#ppt_h"/>
                                          </p:val>
                                        </p:tav>
                                      </p:tavLst>
                                    </p:anim>
                                    <p:animEffect transition="in" filter="fade">
                                      <p:cBhvr>
                                        <p:cTn id="54" dur="500"/>
                                        <p:tgtEl>
                                          <p:spTgt spid="7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77"/>
                                        </p:tgtEl>
                                        <p:attrNameLst>
                                          <p:attrName>style.visibility</p:attrName>
                                        </p:attrNameLst>
                                      </p:cBhvr>
                                      <p:to>
                                        <p:strVal val="visible"/>
                                      </p:to>
                                    </p:set>
                                    <p:anim calcmode="lin" valueType="num">
                                      <p:cBhvr>
                                        <p:cTn id="57" dur="500" fill="hold"/>
                                        <p:tgtEl>
                                          <p:spTgt spid="77"/>
                                        </p:tgtEl>
                                        <p:attrNameLst>
                                          <p:attrName>ppt_w</p:attrName>
                                        </p:attrNameLst>
                                      </p:cBhvr>
                                      <p:tavLst>
                                        <p:tav tm="0">
                                          <p:val>
                                            <p:fltVal val="0"/>
                                          </p:val>
                                        </p:tav>
                                        <p:tav tm="100000">
                                          <p:val>
                                            <p:strVal val="#ppt_w"/>
                                          </p:val>
                                        </p:tav>
                                      </p:tavLst>
                                    </p:anim>
                                    <p:anim calcmode="lin" valueType="num">
                                      <p:cBhvr>
                                        <p:cTn id="58" dur="500" fill="hold"/>
                                        <p:tgtEl>
                                          <p:spTgt spid="77"/>
                                        </p:tgtEl>
                                        <p:attrNameLst>
                                          <p:attrName>ppt_h</p:attrName>
                                        </p:attrNameLst>
                                      </p:cBhvr>
                                      <p:tavLst>
                                        <p:tav tm="0">
                                          <p:val>
                                            <p:fltVal val="0"/>
                                          </p:val>
                                        </p:tav>
                                        <p:tav tm="100000">
                                          <p:val>
                                            <p:strVal val="#ppt_h"/>
                                          </p:val>
                                        </p:tav>
                                      </p:tavLst>
                                    </p:anim>
                                    <p:animEffect transition="in" filter="fade">
                                      <p:cBhvr>
                                        <p:cTn id="59" dur="500"/>
                                        <p:tgtEl>
                                          <p:spTgt spid="77"/>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78"/>
                                        </p:tgtEl>
                                        <p:attrNameLst>
                                          <p:attrName>style.visibility</p:attrName>
                                        </p:attrNameLst>
                                      </p:cBhvr>
                                      <p:to>
                                        <p:strVal val="visible"/>
                                      </p:to>
                                    </p:set>
                                    <p:anim calcmode="lin" valueType="num">
                                      <p:cBhvr>
                                        <p:cTn id="62" dur="500" fill="hold"/>
                                        <p:tgtEl>
                                          <p:spTgt spid="78"/>
                                        </p:tgtEl>
                                        <p:attrNameLst>
                                          <p:attrName>ppt_w</p:attrName>
                                        </p:attrNameLst>
                                      </p:cBhvr>
                                      <p:tavLst>
                                        <p:tav tm="0">
                                          <p:val>
                                            <p:fltVal val="0"/>
                                          </p:val>
                                        </p:tav>
                                        <p:tav tm="100000">
                                          <p:val>
                                            <p:strVal val="#ppt_w"/>
                                          </p:val>
                                        </p:tav>
                                      </p:tavLst>
                                    </p:anim>
                                    <p:anim calcmode="lin" valueType="num">
                                      <p:cBhvr>
                                        <p:cTn id="63" dur="500" fill="hold"/>
                                        <p:tgtEl>
                                          <p:spTgt spid="78"/>
                                        </p:tgtEl>
                                        <p:attrNameLst>
                                          <p:attrName>ppt_h</p:attrName>
                                        </p:attrNameLst>
                                      </p:cBhvr>
                                      <p:tavLst>
                                        <p:tav tm="0">
                                          <p:val>
                                            <p:fltVal val="0"/>
                                          </p:val>
                                        </p:tav>
                                        <p:tav tm="100000">
                                          <p:val>
                                            <p:strVal val="#ppt_h"/>
                                          </p:val>
                                        </p:tav>
                                      </p:tavLst>
                                    </p:anim>
                                    <p:animEffect transition="in" filter="fade">
                                      <p:cBhvr>
                                        <p:cTn id="64"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73" grpId="0"/>
      <p:bldP spid="74" grpId="0"/>
      <p:bldP spid="75" grpId="0"/>
      <p:bldP spid="76" grpId="0"/>
      <p:bldP spid="77" grpId="0"/>
      <p:bldP spid="7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sp>
        <p:nvSpPr>
          <p:cNvPr id="2003" name="Google Shape;2003;p114"/>
          <p:cNvSpPr txBox="1">
            <a:spLocks noGrp="1"/>
          </p:cNvSpPr>
          <p:nvPr>
            <p:ph type="title"/>
          </p:nvPr>
        </p:nvSpPr>
        <p:spPr>
          <a:xfrm>
            <a:off x="207696" y="28102"/>
            <a:ext cx="8668011" cy="640020"/>
          </a:xfrm>
          <a:prstGeom prst="rect">
            <a:avLst/>
          </a:prstGeom>
          <a:noFill/>
          <a:ln>
            <a:noFill/>
          </a:ln>
        </p:spPr>
        <p:txBody>
          <a:bodyPr spcFirstLastPara="1" wrap="square" lIns="45713" tIns="22850" rIns="45713" bIns="22850" anchor="ctr" anchorCtr="0">
            <a:normAutofit/>
          </a:bodyPr>
          <a:lstStyle/>
          <a:p>
            <a:pPr>
              <a:buSzPts val="5400"/>
            </a:pPr>
            <a:r>
              <a:rPr lang="en-US"/>
              <a:t>Architecture Technique Globale</a:t>
            </a:r>
            <a:endParaRPr/>
          </a:p>
        </p:txBody>
      </p:sp>
      <p:sp>
        <p:nvSpPr>
          <p:cNvPr id="2005" name="Google Shape;2005;p114"/>
          <p:cNvSpPr txBox="1">
            <a:spLocks noGrp="1"/>
          </p:cNvSpPr>
          <p:nvPr>
            <p:ph type="sldNum" idx="12"/>
          </p:nvPr>
        </p:nvSpPr>
        <p:spPr>
          <a:xfrm>
            <a:off x="8555434" y="4800425"/>
            <a:ext cx="588388" cy="244518"/>
          </a:xfrm>
          <a:prstGeom prst="rect">
            <a:avLst/>
          </a:prstGeom>
          <a:noFill/>
          <a:ln>
            <a:noFill/>
          </a:ln>
        </p:spPr>
        <p:txBody>
          <a:bodyPr spcFirstLastPara="1" wrap="square" lIns="45713" tIns="22850" rIns="45713" bIns="22850" anchor="ctr" anchorCtr="0">
            <a:noAutofit/>
          </a:bodyPr>
          <a:lstStyle/>
          <a:p>
            <a:fld id="{00000000-1234-1234-1234-123412341234}" type="slidenum">
              <a:rPr lang="en-US"/>
              <a:pPr/>
              <a:t>17</a:t>
            </a:fld>
            <a:endParaRPr/>
          </a:p>
        </p:txBody>
      </p:sp>
      <p:grpSp>
        <p:nvGrpSpPr>
          <p:cNvPr id="2006" name="Google Shape;2006;p114"/>
          <p:cNvGrpSpPr/>
          <p:nvPr/>
        </p:nvGrpSpPr>
        <p:grpSpPr>
          <a:xfrm>
            <a:off x="404015" y="716363"/>
            <a:ext cx="8275372" cy="4006537"/>
            <a:chOff x="120987" y="1152097"/>
            <a:chExt cx="18300972" cy="9374781"/>
          </a:xfrm>
        </p:grpSpPr>
        <p:grpSp>
          <p:nvGrpSpPr>
            <p:cNvPr id="2007" name="Google Shape;2007;p114"/>
            <p:cNvGrpSpPr/>
            <p:nvPr/>
          </p:nvGrpSpPr>
          <p:grpSpPr>
            <a:xfrm>
              <a:off x="120987" y="1152097"/>
              <a:ext cx="18300972" cy="9374781"/>
              <a:chOff x="-105992" y="912148"/>
              <a:chExt cx="18300972" cy="9374781"/>
            </a:xfrm>
          </p:grpSpPr>
          <p:grpSp>
            <p:nvGrpSpPr>
              <p:cNvPr id="2008" name="Google Shape;2008;p114"/>
              <p:cNvGrpSpPr/>
              <p:nvPr/>
            </p:nvGrpSpPr>
            <p:grpSpPr>
              <a:xfrm>
                <a:off x="-105992" y="912148"/>
                <a:ext cx="18300972" cy="9374781"/>
                <a:chOff x="-15202" y="1216946"/>
                <a:chExt cx="18300972" cy="9374781"/>
              </a:xfrm>
            </p:grpSpPr>
            <p:sp>
              <p:nvSpPr>
                <p:cNvPr id="2009" name="Google Shape;2009;p114"/>
                <p:cNvSpPr/>
                <p:nvPr/>
              </p:nvSpPr>
              <p:spPr>
                <a:xfrm>
                  <a:off x="-15202" y="1216946"/>
                  <a:ext cx="18300972" cy="9185153"/>
                </a:xfrm>
                <a:custGeom>
                  <a:avLst/>
                  <a:gdLst/>
                  <a:ahLst/>
                  <a:cxnLst/>
                  <a:rect l="l" t="t" r="r" b="b"/>
                  <a:pathLst>
                    <a:path w="18190723" h="7797481" extrusionOk="0">
                      <a:moveTo>
                        <a:pt x="0" y="596319"/>
                      </a:moveTo>
                      <a:cubicBezTo>
                        <a:pt x="0" y="-122351"/>
                        <a:pt x="160550" y="9501"/>
                        <a:pt x="879220" y="9501"/>
                      </a:cubicBezTo>
                      <a:lnTo>
                        <a:pt x="17447904" y="9502"/>
                      </a:lnTo>
                      <a:cubicBezTo>
                        <a:pt x="18166574" y="9502"/>
                        <a:pt x="18190723" y="-44529"/>
                        <a:pt x="18190723" y="674141"/>
                      </a:cubicBezTo>
                      <a:lnTo>
                        <a:pt x="18125872" y="7143650"/>
                      </a:lnTo>
                      <a:cubicBezTo>
                        <a:pt x="18125872" y="7862320"/>
                        <a:pt x="18095155" y="7795863"/>
                        <a:pt x="17376485" y="7795863"/>
                      </a:cubicBezTo>
                      <a:lnTo>
                        <a:pt x="716904" y="7774778"/>
                      </a:lnTo>
                      <a:cubicBezTo>
                        <a:pt x="-1766" y="7774778"/>
                        <a:pt x="25941" y="7855835"/>
                        <a:pt x="25941" y="7137165"/>
                      </a:cubicBezTo>
                      <a:cubicBezTo>
                        <a:pt x="25941" y="5402194"/>
                        <a:pt x="0" y="2331290"/>
                        <a:pt x="0" y="596319"/>
                      </a:cubicBezTo>
                      <a:close/>
                    </a:path>
                  </a:pathLst>
                </a:custGeom>
                <a:solidFill>
                  <a:srgbClr val="DDD9C3"/>
                </a:solidFill>
                <a:ln w="60325" cap="sq" cmpd="dbl">
                  <a:solidFill>
                    <a:srgbClr val="949FAE"/>
                  </a:solidFill>
                  <a:prstDash val="dash"/>
                  <a:bevel/>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2010" name="Google Shape;2010;p114"/>
                <p:cNvSpPr txBox="1"/>
                <p:nvPr/>
              </p:nvSpPr>
              <p:spPr>
                <a:xfrm flipH="1">
                  <a:off x="5162598" y="9631503"/>
                  <a:ext cx="1652194" cy="646290"/>
                </a:xfrm>
                <a:prstGeom prst="rect">
                  <a:avLst/>
                </a:prstGeom>
                <a:noFill/>
                <a:ln>
                  <a:noFill/>
                </a:ln>
              </p:spPr>
              <p:txBody>
                <a:bodyPr spcFirstLastPara="1" wrap="square" lIns="45713" tIns="22850" rIns="45713" bIns="22850" anchor="t" anchorCtr="0">
                  <a:spAutoFit/>
                </a:bodyPr>
                <a:lstStyle/>
                <a:p>
                  <a:pPr algn="ctr">
                    <a:lnSpc>
                      <a:spcPct val="90000"/>
                    </a:lnSpc>
                  </a:pPr>
                  <a:r>
                    <a:rPr lang="en-US" sz="1000">
                      <a:solidFill>
                        <a:schemeClr val="dk2"/>
                      </a:solidFill>
                      <a:latin typeface="Ubuntu Medium"/>
                      <a:ea typeface="Ubuntu Medium"/>
                      <a:cs typeface="Ubuntu Medium"/>
                      <a:sym typeface="Ubuntu Medium"/>
                    </a:rPr>
                    <a:t>Base</a:t>
                  </a:r>
                  <a:endParaRPr sz="700"/>
                </a:p>
                <a:p>
                  <a:pPr algn="ctr">
                    <a:lnSpc>
                      <a:spcPct val="90000"/>
                    </a:lnSpc>
                  </a:pPr>
                  <a:r>
                    <a:rPr lang="en-US" sz="1000">
                      <a:solidFill>
                        <a:schemeClr val="dk2"/>
                      </a:solidFill>
                      <a:latin typeface="Ubuntu Medium"/>
                      <a:ea typeface="Ubuntu Medium"/>
                      <a:cs typeface="Ubuntu Medium"/>
                      <a:sym typeface="Ubuntu Medium"/>
                    </a:rPr>
                    <a:t>Données</a:t>
                  </a:r>
                  <a:endParaRPr sz="1000">
                    <a:solidFill>
                      <a:schemeClr val="dk2"/>
                    </a:solidFill>
                    <a:latin typeface="Ubuntu Medium"/>
                    <a:ea typeface="Ubuntu Medium"/>
                    <a:cs typeface="Ubuntu Medium"/>
                    <a:sym typeface="Ubuntu Medium"/>
                  </a:endParaRPr>
                </a:p>
              </p:txBody>
            </p:sp>
            <p:sp>
              <p:nvSpPr>
                <p:cNvPr id="2011" name="Google Shape;2011;p114"/>
                <p:cNvSpPr txBox="1"/>
                <p:nvPr/>
              </p:nvSpPr>
              <p:spPr>
                <a:xfrm flipH="1">
                  <a:off x="13829144" y="9665541"/>
                  <a:ext cx="2303038" cy="646290"/>
                </a:xfrm>
                <a:prstGeom prst="rect">
                  <a:avLst/>
                </a:prstGeom>
                <a:noFill/>
                <a:ln>
                  <a:noFill/>
                </a:ln>
              </p:spPr>
              <p:txBody>
                <a:bodyPr spcFirstLastPara="1" wrap="square" lIns="45713" tIns="22850" rIns="45713" bIns="22850" anchor="t" anchorCtr="0">
                  <a:spAutoFit/>
                </a:bodyPr>
                <a:lstStyle/>
                <a:p>
                  <a:pPr algn="ctr">
                    <a:lnSpc>
                      <a:spcPct val="90000"/>
                    </a:lnSpc>
                  </a:pPr>
                  <a:r>
                    <a:rPr lang="en-US" sz="1000">
                      <a:solidFill>
                        <a:schemeClr val="dk2"/>
                      </a:solidFill>
                      <a:latin typeface="Ubuntu Medium"/>
                      <a:ea typeface="Ubuntu Medium"/>
                      <a:cs typeface="Ubuntu Medium"/>
                      <a:sym typeface="Ubuntu Medium"/>
                    </a:rPr>
                    <a:t>Base</a:t>
                  </a:r>
                  <a:endParaRPr sz="700"/>
                </a:p>
                <a:p>
                  <a:pPr algn="ctr">
                    <a:lnSpc>
                      <a:spcPct val="90000"/>
                    </a:lnSpc>
                  </a:pPr>
                  <a:r>
                    <a:rPr lang="en-US" sz="1000">
                      <a:solidFill>
                        <a:schemeClr val="dk2"/>
                      </a:solidFill>
                      <a:latin typeface="Ubuntu Medium"/>
                      <a:ea typeface="Ubuntu Medium"/>
                      <a:cs typeface="Ubuntu Medium"/>
                      <a:sym typeface="Ubuntu Medium"/>
                    </a:rPr>
                    <a:t>Données (GED)</a:t>
                  </a:r>
                  <a:endParaRPr sz="1000">
                    <a:solidFill>
                      <a:schemeClr val="dk2"/>
                    </a:solidFill>
                    <a:latin typeface="Ubuntu Medium"/>
                    <a:ea typeface="Ubuntu Medium"/>
                    <a:cs typeface="Ubuntu Medium"/>
                    <a:sym typeface="Ubuntu Medium"/>
                  </a:endParaRPr>
                </a:p>
              </p:txBody>
            </p:sp>
            <p:grpSp>
              <p:nvGrpSpPr>
                <p:cNvPr id="2012" name="Google Shape;2012;p114"/>
                <p:cNvGrpSpPr/>
                <p:nvPr/>
              </p:nvGrpSpPr>
              <p:grpSpPr>
                <a:xfrm>
                  <a:off x="2197911" y="3819538"/>
                  <a:ext cx="15916534" cy="5262995"/>
                  <a:chOff x="1018161" y="2809294"/>
                  <a:chExt cx="15974901" cy="5576370"/>
                </a:xfrm>
              </p:grpSpPr>
              <p:grpSp>
                <p:nvGrpSpPr>
                  <p:cNvPr id="2013" name="Google Shape;2013;p114"/>
                  <p:cNvGrpSpPr/>
                  <p:nvPr/>
                </p:nvGrpSpPr>
                <p:grpSpPr>
                  <a:xfrm>
                    <a:off x="1018161" y="2809294"/>
                    <a:ext cx="15974901" cy="5576370"/>
                    <a:chOff x="1619241" y="2798522"/>
                    <a:chExt cx="15974901" cy="5576370"/>
                  </a:xfrm>
                </p:grpSpPr>
                <p:sp>
                  <p:nvSpPr>
                    <p:cNvPr id="2014" name="Google Shape;2014;p114"/>
                    <p:cNvSpPr/>
                    <p:nvPr/>
                  </p:nvSpPr>
                  <p:spPr>
                    <a:xfrm>
                      <a:off x="10874839" y="3860585"/>
                      <a:ext cx="3278231" cy="3082465"/>
                    </a:xfrm>
                    <a:custGeom>
                      <a:avLst/>
                      <a:gdLst/>
                      <a:ahLst/>
                      <a:cxnLst/>
                      <a:rect l="l" t="t" r="r" b="b"/>
                      <a:pathLst>
                        <a:path w="18190723" h="7797481" extrusionOk="0">
                          <a:moveTo>
                            <a:pt x="0" y="596319"/>
                          </a:moveTo>
                          <a:cubicBezTo>
                            <a:pt x="0" y="-122351"/>
                            <a:pt x="160550" y="9501"/>
                            <a:pt x="879220" y="9501"/>
                          </a:cubicBezTo>
                          <a:lnTo>
                            <a:pt x="17447904" y="9502"/>
                          </a:lnTo>
                          <a:cubicBezTo>
                            <a:pt x="18166574" y="9502"/>
                            <a:pt x="18190723" y="-44529"/>
                            <a:pt x="18190723" y="674141"/>
                          </a:cubicBezTo>
                          <a:lnTo>
                            <a:pt x="18125872" y="7143650"/>
                          </a:lnTo>
                          <a:cubicBezTo>
                            <a:pt x="18125872" y="7862320"/>
                            <a:pt x="18095155" y="7795863"/>
                            <a:pt x="17376485" y="7795863"/>
                          </a:cubicBezTo>
                          <a:lnTo>
                            <a:pt x="716904" y="7774778"/>
                          </a:lnTo>
                          <a:cubicBezTo>
                            <a:pt x="-1766" y="7774778"/>
                            <a:pt x="25941" y="7855835"/>
                            <a:pt x="25941" y="7137165"/>
                          </a:cubicBezTo>
                          <a:cubicBezTo>
                            <a:pt x="25941" y="5402194"/>
                            <a:pt x="0" y="2331290"/>
                            <a:pt x="0" y="596319"/>
                          </a:cubicBezTo>
                          <a:close/>
                        </a:path>
                      </a:pathLst>
                    </a:custGeom>
                    <a:solidFill>
                      <a:srgbClr val="106F85"/>
                    </a:solidFill>
                    <a:ln w="60325" cap="sq" cmpd="dbl">
                      <a:solidFill>
                        <a:srgbClr val="949FAE"/>
                      </a:solidFill>
                      <a:prstDash val="dash"/>
                      <a:bevel/>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2015" name="Google Shape;2015;p114"/>
                    <p:cNvSpPr txBox="1"/>
                    <p:nvPr/>
                  </p:nvSpPr>
                  <p:spPr>
                    <a:xfrm>
                      <a:off x="11348611" y="4609033"/>
                      <a:ext cx="2497887" cy="877444"/>
                    </a:xfrm>
                    <a:prstGeom prst="rect">
                      <a:avLst/>
                    </a:prstGeom>
                    <a:noFill/>
                    <a:ln>
                      <a:noFill/>
                    </a:ln>
                  </p:spPr>
                  <p:txBody>
                    <a:bodyPr spcFirstLastPara="1" wrap="square" lIns="45713" tIns="22850" rIns="45713" bIns="22850" anchor="t" anchorCtr="0">
                      <a:spAutoFit/>
                    </a:bodyPr>
                    <a:lstStyle/>
                    <a:p>
                      <a:pPr algn="ctr"/>
                      <a:r>
                        <a:rPr lang="en-US" sz="1000" dirty="0">
                          <a:solidFill>
                            <a:schemeClr val="lt1"/>
                          </a:solidFill>
                          <a:latin typeface="Ubuntu"/>
                          <a:ea typeface="Ubuntu"/>
                          <a:cs typeface="Ubuntu"/>
                          <a:sym typeface="Ubuntu"/>
                        </a:rPr>
                        <a:t>Micro Flux &amp;</a:t>
                      </a:r>
                      <a:endParaRPr sz="700" dirty="0"/>
                    </a:p>
                    <a:p>
                      <a:pPr algn="ctr"/>
                      <a:r>
                        <a:rPr lang="en-US" sz="1000" dirty="0">
                          <a:solidFill>
                            <a:schemeClr val="lt1"/>
                          </a:solidFill>
                          <a:latin typeface="Ubuntu"/>
                          <a:ea typeface="Ubuntu"/>
                          <a:cs typeface="Ubuntu"/>
                          <a:sym typeface="Ubuntu"/>
                        </a:rPr>
                        <a:t> </a:t>
                      </a:r>
                      <a:r>
                        <a:rPr lang="en-US" sz="1000" dirty="0" err="1">
                          <a:solidFill>
                            <a:schemeClr val="lt1"/>
                          </a:solidFill>
                          <a:latin typeface="Ubuntu"/>
                          <a:ea typeface="Ubuntu"/>
                          <a:cs typeface="Ubuntu"/>
                          <a:sym typeface="Ubuntu"/>
                        </a:rPr>
                        <a:t>Synchronisation</a:t>
                      </a:r>
                      <a:endParaRPr sz="1000" dirty="0">
                        <a:solidFill>
                          <a:schemeClr val="lt1"/>
                        </a:solidFill>
                        <a:latin typeface="Ubuntu"/>
                        <a:ea typeface="Ubuntu"/>
                        <a:cs typeface="Ubuntu"/>
                        <a:sym typeface="Ubuntu"/>
                      </a:endParaRPr>
                    </a:p>
                  </p:txBody>
                </p:sp>
                <p:sp>
                  <p:nvSpPr>
                    <p:cNvPr id="2016" name="Google Shape;2016;p114"/>
                    <p:cNvSpPr/>
                    <p:nvPr/>
                  </p:nvSpPr>
                  <p:spPr>
                    <a:xfrm>
                      <a:off x="3972696" y="2798522"/>
                      <a:ext cx="13621446" cy="914400"/>
                    </a:xfrm>
                    <a:prstGeom prst="roundRect">
                      <a:avLst>
                        <a:gd name="adj" fmla="val 16667"/>
                      </a:avLst>
                    </a:prstGeom>
                    <a:solidFill>
                      <a:srgbClr val="58CEEA"/>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2017" name="Google Shape;2017;p114"/>
                    <p:cNvSpPr/>
                    <p:nvPr/>
                  </p:nvSpPr>
                  <p:spPr>
                    <a:xfrm>
                      <a:off x="3930994" y="7215939"/>
                      <a:ext cx="13621446" cy="459081"/>
                    </a:xfrm>
                    <a:prstGeom prst="roundRect">
                      <a:avLst>
                        <a:gd name="adj" fmla="val 16667"/>
                      </a:avLst>
                    </a:prstGeom>
                    <a:solidFill>
                      <a:srgbClr val="C6EEF8"/>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2018" name="Google Shape;2018;p114"/>
                    <p:cNvSpPr txBox="1"/>
                    <p:nvPr/>
                  </p:nvSpPr>
                  <p:spPr>
                    <a:xfrm flipH="1">
                      <a:off x="9160142" y="3037854"/>
                      <a:ext cx="4022267" cy="457773"/>
                    </a:xfrm>
                    <a:prstGeom prst="rect">
                      <a:avLst/>
                    </a:prstGeom>
                    <a:noFill/>
                    <a:ln>
                      <a:noFill/>
                    </a:ln>
                  </p:spPr>
                  <p:txBody>
                    <a:bodyPr spcFirstLastPara="1" wrap="square" lIns="45713" tIns="22850" rIns="45713" bIns="22850" anchor="t" anchorCtr="0">
                      <a:spAutoFit/>
                    </a:bodyPr>
                    <a:lstStyle/>
                    <a:p>
                      <a:pPr algn="ctr">
                        <a:lnSpc>
                          <a:spcPct val="90000"/>
                        </a:lnSpc>
                      </a:pPr>
                      <a:r>
                        <a:rPr lang="en-US" sz="1000" dirty="0">
                          <a:solidFill>
                            <a:schemeClr val="dk2"/>
                          </a:solidFill>
                          <a:latin typeface="Ubuntu Medium"/>
                          <a:ea typeface="Ubuntu Medium"/>
                          <a:cs typeface="Ubuntu Medium"/>
                          <a:sym typeface="Ubuntu Medium"/>
                        </a:rPr>
                        <a:t>Api Gateway (</a:t>
                      </a:r>
                      <a:r>
                        <a:rPr lang="en-US" sz="1000" dirty="0" err="1">
                          <a:solidFill>
                            <a:schemeClr val="dk2"/>
                          </a:solidFill>
                          <a:latin typeface="Ubuntu Medium"/>
                          <a:ea typeface="Ubuntu Medium"/>
                          <a:cs typeface="Ubuntu Medium"/>
                          <a:sym typeface="Ubuntu Medium"/>
                        </a:rPr>
                        <a:t>Zuul</a:t>
                      </a:r>
                      <a:r>
                        <a:rPr lang="en-US" sz="1000" dirty="0">
                          <a:solidFill>
                            <a:schemeClr val="dk2"/>
                          </a:solidFill>
                          <a:latin typeface="Ubuntu Medium"/>
                          <a:ea typeface="Ubuntu Medium"/>
                          <a:cs typeface="Ubuntu Medium"/>
                          <a:sym typeface="Ubuntu Medium"/>
                        </a:rPr>
                        <a:t> &amp; Eureka ) </a:t>
                      </a:r>
                      <a:endParaRPr sz="1000" dirty="0">
                        <a:solidFill>
                          <a:schemeClr val="dk2"/>
                        </a:solidFill>
                        <a:latin typeface="Ubuntu Medium"/>
                        <a:ea typeface="Ubuntu Medium"/>
                        <a:cs typeface="Ubuntu Medium"/>
                        <a:sym typeface="Ubuntu Medium"/>
                      </a:endParaRPr>
                    </a:p>
                  </p:txBody>
                </p:sp>
                <p:sp>
                  <p:nvSpPr>
                    <p:cNvPr id="2019" name="Google Shape;2019;p114"/>
                    <p:cNvSpPr/>
                    <p:nvPr/>
                  </p:nvSpPr>
                  <p:spPr>
                    <a:xfrm>
                      <a:off x="7379113" y="3908240"/>
                      <a:ext cx="3278231" cy="3082465"/>
                    </a:xfrm>
                    <a:custGeom>
                      <a:avLst/>
                      <a:gdLst/>
                      <a:ahLst/>
                      <a:cxnLst/>
                      <a:rect l="l" t="t" r="r" b="b"/>
                      <a:pathLst>
                        <a:path w="18190723" h="7797481" extrusionOk="0">
                          <a:moveTo>
                            <a:pt x="0" y="596319"/>
                          </a:moveTo>
                          <a:cubicBezTo>
                            <a:pt x="0" y="-122351"/>
                            <a:pt x="160550" y="9501"/>
                            <a:pt x="879220" y="9501"/>
                          </a:cubicBezTo>
                          <a:lnTo>
                            <a:pt x="17447904" y="9502"/>
                          </a:lnTo>
                          <a:cubicBezTo>
                            <a:pt x="18166574" y="9502"/>
                            <a:pt x="18190723" y="-44529"/>
                            <a:pt x="18190723" y="674141"/>
                          </a:cubicBezTo>
                          <a:lnTo>
                            <a:pt x="18125872" y="7143650"/>
                          </a:lnTo>
                          <a:cubicBezTo>
                            <a:pt x="18125872" y="7862320"/>
                            <a:pt x="18095155" y="7795863"/>
                            <a:pt x="17376485" y="7795863"/>
                          </a:cubicBezTo>
                          <a:lnTo>
                            <a:pt x="716904" y="7774778"/>
                          </a:lnTo>
                          <a:cubicBezTo>
                            <a:pt x="-1766" y="7774778"/>
                            <a:pt x="25941" y="7855835"/>
                            <a:pt x="25941" y="7137165"/>
                          </a:cubicBezTo>
                          <a:cubicBezTo>
                            <a:pt x="25941" y="5402194"/>
                            <a:pt x="0" y="2331290"/>
                            <a:pt x="0" y="596319"/>
                          </a:cubicBezTo>
                          <a:close/>
                        </a:path>
                      </a:pathLst>
                    </a:custGeom>
                    <a:solidFill>
                      <a:srgbClr val="106F85"/>
                    </a:solidFill>
                    <a:ln w="60325" cap="sq" cmpd="dbl">
                      <a:solidFill>
                        <a:srgbClr val="949FAE"/>
                      </a:solidFill>
                      <a:prstDash val="dash"/>
                      <a:bevel/>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2020" name="Google Shape;2020;p114"/>
                    <p:cNvSpPr txBox="1"/>
                    <p:nvPr/>
                  </p:nvSpPr>
                  <p:spPr>
                    <a:xfrm flipH="1">
                      <a:off x="8920322" y="7274906"/>
                      <a:ext cx="3870131" cy="457773"/>
                    </a:xfrm>
                    <a:prstGeom prst="rect">
                      <a:avLst/>
                    </a:prstGeom>
                    <a:noFill/>
                    <a:ln>
                      <a:noFill/>
                    </a:ln>
                  </p:spPr>
                  <p:txBody>
                    <a:bodyPr spcFirstLastPara="1" wrap="square" lIns="45713" tIns="22850" rIns="45713" bIns="22850" anchor="t" anchorCtr="0">
                      <a:spAutoFit/>
                    </a:bodyPr>
                    <a:lstStyle/>
                    <a:p>
                      <a:pPr algn="ctr">
                        <a:lnSpc>
                          <a:spcPct val="90000"/>
                        </a:lnSpc>
                      </a:pPr>
                      <a:r>
                        <a:rPr lang="en-US" sz="1000" dirty="0">
                          <a:solidFill>
                            <a:schemeClr val="dk2"/>
                          </a:solidFill>
                          <a:latin typeface="Ubuntu Medium"/>
                          <a:ea typeface="Ubuntu Medium"/>
                          <a:cs typeface="Ubuntu Medium"/>
                          <a:sym typeface="Ubuntu Medium"/>
                        </a:rPr>
                        <a:t>Bus Communication - Kafka</a:t>
                      </a:r>
                      <a:endParaRPr sz="1000" dirty="0">
                        <a:solidFill>
                          <a:schemeClr val="dk2"/>
                        </a:solidFill>
                        <a:latin typeface="Ubuntu Medium"/>
                        <a:ea typeface="Ubuntu Medium"/>
                        <a:cs typeface="Ubuntu Medium"/>
                        <a:sym typeface="Ubuntu Medium"/>
                      </a:endParaRPr>
                    </a:p>
                  </p:txBody>
                </p:sp>
                <p:sp>
                  <p:nvSpPr>
                    <p:cNvPr id="2021" name="Google Shape;2021;p114"/>
                    <p:cNvSpPr/>
                    <p:nvPr/>
                  </p:nvSpPr>
                  <p:spPr>
                    <a:xfrm>
                      <a:off x="14315910" y="3838636"/>
                      <a:ext cx="3278231" cy="3082465"/>
                    </a:xfrm>
                    <a:custGeom>
                      <a:avLst/>
                      <a:gdLst/>
                      <a:ahLst/>
                      <a:cxnLst/>
                      <a:rect l="l" t="t" r="r" b="b"/>
                      <a:pathLst>
                        <a:path w="18190723" h="7797481" extrusionOk="0">
                          <a:moveTo>
                            <a:pt x="0" y="596319"/>
                          </a:moveTo>
                          <a:cubicBezTo>
                            <a:pt x="0" y="-122351"/>
                            <a:pt x="160550" y="9501"/>
                            <a:pt x="879220" y="9501"/>
                          </a:cubicBezTo>
                          <a:lnTo>
                            <a:pt x="17447904" y="9502"/>
                          </a:lnTo>
                          <a:cubicBezTo>
                            <a:pt x="18166574" y="9502"/>
                            <a:pt x="18190723" y="-44529"/>
                            <a:pt x="18190723" y="674141"/>
                          </a:cubicBezTo>
                          <a:lnTo>
                            <a:pt x="18125872" y="7143650"/>
                          </a:lnTo>
                          <a:cubicBezTo>
                            <a:pt x="18125872" y="7862320"/>
                            <a:pt x="18095155" y="7795863"/>
                            <a:pt x="17376485" y="7795863"/>
                          </a:cubicBezTo>
                          <a:lnTo>
                            <a:pt x="716904" y="7774778"/>
                          </a:lnTo>
                          <a:cubicBezTo>
                            <a:pt x="-1766" y="7774778"/>
                            <a:pt x="25941" y="7855835"/>
                            <a:pt x="25941" y="7137165"/>
                          </a:cubicBezTo>
                          <a:cubicBezTo>
                            <a:pt x="25941" y="5402194"/>
                            <a:pt x="0" y="2331290"/>
                            <a:pt x="0" y="596319"/>
                          </a:cubicBezTo>
                          <a:close/>
                        </a:path>
                      </a:pathLst>
                    </a:custGeom>
                    <a:solidFill>
                      <a:srgbClr val="106F85"/>
                    </a:solidFill>
                    <a:ln w="60325" cap="sq" cmpd="dbl">
                      <a:solidFill>
                        <a:srgbClr val="949FAE"/>
                      </a:solidFill>
                      <a:prstDash val="dash"/>
                      <a:bevel/>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2022" name="Google Shape;2022;p114"/>
                    <p:cNvSpPr/>
                    <p:nvPr/>
                  </p:nvSpPr>
                  <p:spPr>
                    <a:xfrm>
                      <a:off x="3972695" y="3936829"/>
                      <a:ext cx="3278231" cy="3082465"/>
                    </a:xfrm>
                    <a:custGeom>
                      <a:avLst/>
                      <a:gdLst/>
                      <a:ahLst/>
                      <a:cxnLst/>
                      <a:rect l="l" t="t" r="r" b="b"/>
                      <a:pathLst>
                        <a:path w="18190723" h="7797481" extrusionOk="0">
                          <a:moveTo>
                            <a:pt x="0" y="596319"/>
                          </a:moveTo>
                          <a:cubicBezTo>
                            <a:pt x="0" y="-122351"/>
                            <a:pt x="160550" y="9501"/>
                            <a:pt x="879220" y="9501"/>
                          </a:cubicBezTo>
                          <a:lnTo>
                            <a:pt x="17447904" y="9502"/>
                          </a:lnTo>
                          <a:cubicBezTo>
                            <a:pt x="18166574" y="9502"/>
                            <a:pt x="18190723" y="-44529"/>
                            <a:pt x="18190723" y="674141"/>
                          </a:cubicBezTo>
                          <a:lnTo>
                            <a:pt x="18125872" y="7143650"/>
                          </a:lnTo>
                          <a:cubicBezTo>
                            <a:pt x="18125872" y="7862320"/>
                            <a:pt x="18095155" y="7795863"/>
                            <a:pt x="17376485" y="7795863"/>
                          </a:cubicBezTo>
                          <a:lnTo>
                            <a:pt x="716904" y="7774778"/>
                          </a:lnTo>
                          <a:cubicBezTo>
                            <a:pt x="-1766" y="7774778"/>
                            <a:pt x="25941" y="7855835"/>
                            <a:pt x="25941" y="7137165"/>
                          </a:cubicBezTo>
                          <a:cubicBezTo>
                            <a:pt x="25941" y="5402194"/>
                            <a:pt x="0" y="2331290"/>
                            <a:pt x="0" y="596319"/>
                          </a:cubicBezTo>
                          <a:close/>
                        </a:path>
                      </a:pathLst>
                    </a:custGeom>
                    <a:solidFill>
                      <a:srgbClr val="106F85"/>
                    </a:solidFill>
                    <a:ln w="60325" cap="sq" cmpd="dbl">
                      <a:solidFill>
                        <a:srgbClr val="949FAE"/>
                      </a:solidFill>
                      <a:prstDash val="dash"/>
                      <a:bevel/>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2023" name="Google Shape;2023;p114"/>
                    <p:cNvSpPr txBox="1"/>
                    <p:nvPr/>
                  </p:nvSpPr>
                  <p:spPr>
                    <a:xfrm>
                      <a:off x="7798062" y="4583701"/>
                      <a:ext cx="2439784" cy="877444"/>
                    </a:xfrm>
                    <a:prstGeom prst="rect">
                      <a:avLst/>
                    </a:prstGeom>
                    <a:noFill/>
                    <a:ln>
                      <a:noFill/>
                    </a:ln>
                  </p:spPr>
                  <p:txBody>
                    <a:bodyPr spcFirstLastPara="1" wrap="square" lIns="45713" tIns="22850" rIns="45713" bIns="22850" anchor="t" anchorCtr="0">
                      <a:spAutoFit/>
                    </a:bodyPr>
                    <a:lstStyle/>
                    <a:p>
                      <a:pPr algn="ctr"/>
                      <a:r>
                        <a:rPr lang="en-US" sz="1000" dirty="0">
                          <a:solidFill>
                            <a:schemeClr val="lt1"/>
                          </a:solidFill>
                          <a:latin typeface="Ubuntu"/>
                          <a:ea typeface="Ubuntu"/>
                          <a:cs typeface="Ubuntu"/>
                          <a:sym typeface="Ubuntu"/>
                        </a:rPr>
                        <a:t>Micro Service </a:t>
                      </a:r>
                      <a:endParaRPr sz="700" dirty="0"/>
                    </a:p>
                    <a:p>
                      <a:pPr algn="ctr"/>
                      <a:r>
                        <a:rPr lang="en-US" sz="1000" dirty="0" err="1">
                          <a:solidFill>
                            <a:schemeClr val="lt1"/>
                          </a:solidFill>
                          <a:latin typeface="Ubuntu"/>
                          <a:ea typeface="Ubuntu"/>
                          <a:cs typeface="Ubuntu"/>
                          <a:sym typeface="Ubuntu"/>
                        </a:rPr>
                        <a:t>Authentification</a:t>
                      </a:r>
                      <a:endParaRPr sz="1000" dirty="0">
                        <a:solidFill>
                          <a:schemeClr val="lt1"/>
                        </a:solidFill>
                        <a:latin typeface="Ubuntu"/>
                        <a:ea typeface="Ubuntu"/>
                        <a:cs typeface="Ubuntu"/>
                        <a:sym typeface="Ubuntu"/>
                      </a:endParaRPr>
                    </a:p>
                  </p:txBody>
                </p:sp>
                <p:sp>
                  <p:nvSpPr>
                    <p:cNvPr id="2024" name="Google Shape;2024;p114"/>
                    <p:cNvSpPr txBox="1"/>
                    <p:nvPr/>
                  </p:nvSpPr>
                  <p:spPr>
                    <a:xfrm>
                      <a:off x="4629485" y="4571496"/>
                      <a:ext cx="2152030" cy="878507"/>
                    </a:xfrm>
                    <a:prstGeom prst="rect">
                      <a:avLst/>
                    </a:prstGeom>
                    <a:noFill/>
                    <a:ln>
                      <a:noFill/>
                    </a:ln>
                  </p:spPr>
                  <p:txBody>
                    <a:bodyPr spcFirstLastPara="1" wrap="square" lIns="45713" tIns="22850" rIns="45713" bIns="22850" anchor="t" anchorCtr="0">
                      <a:spAutoFit/>
                    </a:bodyPr>
                    <a:lstStyle/>
                    <a:p>
                      <a:pPr algn="ctr"/>
                      <a:r>
                        <a:rPr lang="en-US" sz="1000" dirty="0">
                          <a:solidFill>
                            <a:schemeClr val="lt1"/>
                          </a:solidFill>
                          <a:latin typeface="Ubuntu"/>
                          <a:ea typeface="Ubuntu"/>
                          <a:cs typeface="Ubuntu"/>
                          <a:sym typeface="Ubuntu"/>
                        </a:rPr>
                        <a:t>Micro Service </a:t>
                      </a:r>
                      <a:endParaRPr sz="700" dirty="0"/>
                    </a:p>
                    <a:p>
                      <a:pPr algn="ctr"/>
                      <a:r>
                        <a:rPr lang="en-US" sz="1000" dirty="0" err="1">
                          <a:solidFill>
                            <a:schemeClr val="lt1"/>
                          </a:solidFill>
                          <a:latin typeface="Ubuntu"/>
                          <a:ea typeface="Ubuntu"/>
                          <a:cs typeface="Ubuntu"/>
                          <a:sym typeface="Ubuntu"/>
                        </a:rPr>
                        <a:t>Chantier</a:t>
                      </a:r>
                      <a:endParaRPr sz="1000" dirty="0">
                        <a:solidFill>
                          <a:schemeClr val="lt1"/>
                        </a:solidFill>
                        <a:latin typeface="Ubuntu"/>
                        <a:ea typeface="Ubuntu"/>
                        <a:cs typeface="Ubuntu"/>
                        <a:sym typeface="Ubuntu"/>
                      </a:endParaRPr>
                    </a:p>
                  </p:txBody>
                </p:sp>
                <p:sp>
                  <p:nvSpPr>
                    <p:cNvPr id="2025" name="Google Shape;2025;p114"/>
                    <p:cNvSpPr/>
                    <p:nvPr/>
                  </p:nvSpPr>
                  <p:spPr>
                    <a:xfrm>
                      <a:off x="1619241" y="2798522"/>
                      <a:ext cx="2150192" cy="914400"/>
                    </a:xfrm>
                    <a:prstGeom prst="roundRect">
                      <a:avLst>
                        <a:gd name="adj" fmla="val 16667"/>
                      </a:avLst>
                    </a:prstGeom>
                    <a:solidFill>
                      <a:srgbClr val="4ECDC4"/>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2026" name="Google Shape;2026;p114"/>
                    <p:cNvSpPr/>
                    <p:nvPr/>
                  </p:nvSpPr>
                  <p:spPr>
                    <a:xfrm>
                      <a:off x="1619241" y="3908239"/>
                      <a:ext cx="2190613" cy="4466653"/>
                    </a:xfrm>
                    <a:prstGeom prst="rect">
                      <a:avLst/>
                    </a:prstGeom>
                    <a:solidFill>
                      <a:srgbClr val="4ECDC4"/>
                    </a:solidFill>
                    <a:ln>
                      <a:noFill/>
                    </a:ln>
                  </p:spPr>
                  <p:txBody>
                    <a:bodyPr spcFirstLastPara="1" wrap="square" lIns="45713" tIns="22850" rIns="45713" bIns="22850" anchor="t" anchorCtr="0">
                      <a:noAutofit/>
                    </a:bodyPr>
                    <a:lstStyle/>
                    <a:p>
                      <a:pPr algn="ctr"/>
                      <a:endParaRPr sz="1350" dirty="0">
                        <a:solidFill>
                          <a:schemeClr val="dk1"/>
                        </a:solidFill>
                        <a:latin typeface="Ubuntu"/>
                        <a:ea typeface="Ubuntu"/>
                        <a:cs typeface="Ubuntu"/>
                        <a:sym typeface="Ubuntu"/>
                      </a:endParaRPr>
                    </a:p>
                  </p:txBody>
                </p:sp>
                <p:sp>
                  <p:nvSpPr>
                    <p:cNvPr id="2027" name="Google Shape;2027;p114"/>
                    <p:cNvSpPr txBox="1"/>
                    <p:nvPr/>
                  </p:nvSpPr>
                  <p:spPr>
                    <a:xfrm flipH="1">
                      <a:off x="1619241" y="4963575"/>
                      <a:ext cx="2289359" cy="2517974"/>
                    </a:xfrm>
                    <a:prstGeom prst="rect">
                      <a:avLst/>
                    </a:prstGeom>
                    <a:noFill/>
                    <a:ln>
                      <a:noFill/>
                    </a:ln>
                  </p:spPr>
                  <p:txBody>
                    <a:bodyPr spcFirstLastPara="1" wrap="square" lIns="45713" tIns="22850" rIns="45713" bIns="22850" anchor="t" anchorCtr="0">
                      <a:spAutoFit/>
                    </a:bodyPr>
                    <a:lstStyle/>
                    <a:p>
                      <a:pPr marL="171450" indent="-171450">
                        <a:lnSpc>
                          <a:spcPct val="90000"/>
                        </a:lnSpc>
                        <a:buClr>
                          <a:schemeClr val="dk2"/>
                        </a:buClr>
                        <a:buSzPts val="2000"/>
                        <a:buFont typeface="Arial"/>
                        <a:buChar char="•"/>
                      </a:pPr>
                      <a:r>
                        <a:rPr lang="en-US" sz="1000" dirty="0">
                          <a:solidFill>
                            <a:schemeClr val="dk2"/>
                          </a:solidFill>
                          <a:latin typeface="Ubuntu Medium"/>
                          <a:ea typeface="Ubuntu Medium"/>
                          <a:cs typeface="Ubuntu Medium"/>
                          <a:sym typeface="Ubuntu Medium"/>
                        </a:rPr>
                        <a:t>Audit</a:t>
                      </a:r>
                      <a:endParaRPr sz="700" dirty="0"/>
                    </a:p>
                    <a:p>
                      <a:pPr marL="171450" indent="-171450">
                        <a:lnSpc>
                          <a:spcPct val="90000"/>
                        </a:lnSpc>
                        <a:buClr>
                          <a:schemeClr val="dk2"/>
                        </a:buClr>
                        <a:buSzPts val="2000"/>
                        <a:buFont typeface="Arial"/>
                        <a:buChar char="•"/>
                      </a:pPr>
                      <a:r>
                        <a:rPr lang="en-US" sz="1000" dirty="0">
                          <a:solidFill>
                            <a:schemeClr val="dk2"/>
                          </a:solidFill>
                          <a:latin typeface="Ubuntu Medium"/>
                          <a:ea typeface="Ubuntu Medium"/>
                          <a:cs typeface="Ubuntu Medium"/>
                          <a:sym typeface="Ubuntu Medium"/>
                        </a:rPr>
                        <a:t>Caching</a:t>
                      </a:r>
                      <a:endParaRPr sz="1000" dirty="0">
                        <a:solidFill>
                          <a:schemeClr val="dk2"/>
                        </a:solidFill>
                        <a:latin typeface="Ubuntu Medium"/>
                        <a:ea typeface="Ubuntu Medium"/>
                        <a:cs typeface="Ubuntu Medium"/>
                        <a:sym typeface="Ubuntu Medium"/>
                      </a:endParaRPr>
                    </a:p>
                    <a:p>
                      <a:pPr marL="171450" indent="-171450">
                        <a:lnSpc>
                          <a:spcPct val="90000"/>
                        </a:lnSpc>
                        <a:buClr>
                          <a:schemeClr val="dk2"/>
                        </a:buClr>
                        <a:buSzPts val="2000"/>
                        <a:buFont typeface="Arial"/>
                        <a:buChar char="•"/>
                      </a:pPr>
                      <a:r>
                        <a:rPr lang="en-US" sz="1000" dirty="0">
                          <a:solidFill>
                            <a:schemeClr val="dk2"/>
                          </a:solidFill>
                          <a:latin typeface="Ubuntu Medium"/>
                          <a:ea typeface="Ubuntu Medium"/>
                          <a:cs typeface="Ubuntu Medium"/>
                          <a:sym typeface="Ubuntu Medium"/>
                        </a:rPr>
                        <a:t>Logging</a:t>
                      </a:r>
                      <a:endParaRPr sz="1000" dirty="0">
                        <a:solidFill>
                          <a:schemeClr val="dk2"/>
                        </a:solidFill>
                        <a:latin typeface="Ubuntu Medium"/>
                        <a:ea typeface="Ubuntu Medium"/>
                        <a:cs typeface="Ubuntu Medium"/>
                        <a:sym typeface="Ubuntu Medium"/>
                      </a:endParaRPr>
                    </a:p>
                    <a:p>
                      <a:pPr marL="171450" indent="-171450">
                        <a:lnSpc>
                          <a:spcPct val="90000"/>
                        </a:lnSpc>
                        <a:buClr>
                          <a:schemeClr val="dk2"/>
                        </a:buClr>
                        <a:buSzPts val="2000"/>
                        <a:buFont typeface="Arial"/>
                        <a:buChar char="•"/>
                      </a:pPr>
                      <a:r>
                        <a:rPr lang="en-US" sz="1000" dirty="0">
                          <a:solidFill>
                            <a:schemeClr val="dk2"/>
                          </a:solidFill>
                          <a:latin typeface="Ubuntu Medium"/>
                          <a:ea typeface="Ubuntu Medium"/>
                          <a:cs typeface="Ubuntu Medium"/>
                          <a:sym typeface="Ubuntu Medium"/>
                        </a:rPr>
                        <a:t>Common Service</a:t>
                      </a:r>
                      <a:endParaRPr sz="700" dirty="0"/>
                    </a:p>
                    <a:p>
                      <a:pPr marL="171450" indent="-171450">
                        <a:lnSpc>
                          <a:spcPct val="90000"/>
                        </a:lnSpc>
                        <a:buClr>
                          <a:schemeClr val="dk2"/>
                        </a:buClr>
                        <a:buSzPts val="2000"/>
                        <a:buFont typeface="Arial"/>
                        <a:buChar char="•"/>
                      </a:pPr>
                      <a:r>
                        <a:rPr lang="en-US" sz="1000" dirty="0">
                          <a:solidFill>
                            <a:schemeClr val="dk2"/>
                          </a:solidFill>
                          <a:latin typeface="Ubuntu Medium"/>
                          <a:ea typeface="Ubuntu Medium"/>
                          <a:cs typeface="Ubuntu Medium"/>
                          <a:sym typeface="Ubuntu Medium"/>
                        </a:rPr>
                        <a:t>Common Domain</a:t>
                      </a:r>
                      <a:endParaRPr sz="1000" dirty="0">
                        <a:solidFill>
                          <a:schemeClr val="dk2"/>
                        </a:solidFill>
                        <a:latin typeface="Ubuntu Medium"/>
                        <a:ea typeface="Ubuntu Medium"/>
                        <a:cs typeface="Ubuntu Medium"/>
                        <a:sym typeface="Ubuntu Medium"/>
                      </a:endParaRPr>
                    </a:p>
                  </p:txBody>
                </p:sp>
                <p:sp>
                  <p:nvSpPr>
                    <p:cNvPr id="2028" name="Google Shape;2028;p114"/>
                    <p:cNvSpPr txBox="1"/>
                    <p:nvPr/>
                  </p:nvSpPr>
                  <p:spPr>
                    <a:xfrm flipH="1">
                      <a:off x="1699096" y="2950154"/>
                      <a:ext cx="2003898" cy="801139"/>
                    </a:xfrm>
                    <a:prstGeom prst="rect">
                      <a:avLst/>
                    </a:prstGeom>
                    <a:noFill/>
                    <a:ln>
                      <a:noFill/>
                    </a:ln>
                  </p:spPr>
                  <p:txBody>
                    <a:bodyPr spcFirstLastPara="1" wrap="square" lIns="45713" tIns="22850" rIns="45713" bIns="22850" anchor="t" anchorCtr="0">
                      <a:spAutoFit/>
                    </a:bodyPr>
                    <a:lstStyle/>
                    <a:p>
                      <a:pPr algn="ctr">
                        <a:lnSpc>
                          <a:spcPct val="90000"/>
                        </a:lnSpc>
                      </a:pPr>
                      <a:r>
                        <a:rPr lang="en-US" sz="1000" dirty="0">
                          <a:solidFill>
                            <a:schemeClr val="dk2"/>
                          </a:solidFill>
                          <a:latin typeface="Ubuntu Medium"/>
                          <a:ea typeface="Ubuntu Medium"/>
                          <a:cs typeface="Ubuntu Medium"/>
                          <a:sym typeface="Ubuntu Medium"/>
                        </a:rPr>
                        <a:t>Api </a:t>
                      </a:r>
                      <a:endParaRPr sz="700" dirty="0"/>
                    </a:p>
                    <a:p>
                      <a:pPr algn="ctr">
                        <a:lnSpc>
                          <a:spcPct val="90000"/>
                        </a:lnSpc>
                      </a:pPr>
                      <a:r>
                        <a:rPr lang="en-US" sz="1000" dirty="0">
                          <a:solidFill>
                            <a:schemeClr val="dk2"/>
                          </a:solidFill>
                          <a:latin typeface="Ubuntu Medium"/>
                          <a:ea typeface="Ubuntu Medium"/>
                          <a:cs typeface="Ubuntu Medium"/>
                          <a:sym typeface="Ubuntu Medium"/>
                        </a:rPr>
                        <a:t>Management</a:t>
                      </a:r>
                      <a:r>
                        <a:rPr lang="en-US" sz="1000" dirty="0">
                          <a:solidFill>
                            <a:schemeClr val="dk1"/>
                          </a:solidFill>
                          <a:latin typeface="Ubuntu"/>
                          <a:ea typeface="Ubuntu"/>
                          <a:cs typeface="Ubuntu"/>
                          <a:sym typeface="Ubuntu"/>
                        </a:rPr>
                        <a:t> </a:t>
                      </a:r>
                      <a:endParaRPr sz="1000" dirty="0">
                        <a:solidFill>
                          <a:schemeClr val="dk1"/>
                        </a:solidFill>
                        <a:latin typeface="Ubuntu"/>
                        <a:ea typeface="Ubuntu"/>
                        <a:cs typeface="Ubuntu"/>
                        <a:sym typeface="Ubuntu"/>
                      </a:endParaRPr>
                    </a:p>
                  </p:txBody>
                </p:sp>
                <p:sp>
                  <p:nvSpPr>
                    <p:cNvPr id="2029" name="Google Shape;2029;p114"/>
                    <p:cNvSpPr/>
                    <p:nvPr/>
                  </p:nvSpPr>
                  <p:spPr>
                    <a:xfrm>
                      <a:off x="3951350" y="7791879"/>
                      <a:ext cx="13621446" cy="515256"/>
                    </a:xfrm>
                    <a:prstGeom prst="roundRect">
                      <a:avLst>
                        <a:gd name="adj" fmla="val 16667"/>
                      </a:avLst>
                    </a:prstGeom>
                    <a:solidFill>
                      <a:srgbClr val="1694B2"/>
                    </a:solidFill>
                    <a:ln>
                      <a:noFill/>
                    </a:ln>
                  </p:spPr>
                  <p:txBody>
                    <a:bodyPr spcFirstLastPara="1" wrap="square" lIns="45713" tIns="22850" rIns="45713" bIns="22850" anchor="t" anchorCtr="0">
                      <a:noAutofit/>
                    </a:bodyPr>
                    <a:lstStyle/>
                    <a:p>
                      <a:pPr algn="ctr"/>
                      <a:endParaRPr sz="1350">
                        <a:solidFill>
                          <a:schemeClr val="dk1"/>
                        </a:solidFill>
                        <a:latin typeface="Ubuntu"/>
                        <a:ea typeface="Ubuntu"/>
                        <a:cs typeface="Ubuntu"/>
                        <a:sym typeface="Ubuntu"/>
                      </a:endParaRPr>
                    </a:p>
                  </p:txBody>
                </p:sp>
                <p:sp>
                  <p:nvSpPr>
                    <p:cNvPr id="2030" name="Google Shape;2030;p114"/>
                    <p:cNvSpPr txBox="1"/>
                    <p:nvPr/>
                  </p:nvSpPr>
                  <p:spPr>
                    <a:xfrm flipH="1">
                      <a:off x="8143868" y="7871663"/>
                      <a:ext cx="5279100" cy="391281"/>
                    </a:xfrm>
                    <a:prstGeom prst="rect">
                      <a:avLst/>
                    </a:prstGeom>
                    <a:noFill/>
                    <a:ln>
                      <a:noFill/>
                    </a:ln>
                  </p:spPr>
                  <p:txBody>
                    <a:bodyPr spcFirstLastPara="1" wrap="square" lIns="45713" tIns="22850" rIns="45713" bIns="22850" anchor="t" anchorCtr="0">
                      <a:spAutoFit/>
                    </a:bodyPr>
                    <a:lstStyle/>
                    <a:p>
                      <a:pPr algn="ctr">
                        <a:lnSpc>
                          <a:spcPct val="90000"/>
                        </a:lnSpc>
                      </a:pPr>
                      <a:r>
                        <a:rPr lang="en-US" sz="1000" dirty="0">
                          <a:solidFill>
                            <a:schemeClr val="dk2"/>
                          </a:solidFill>
                          <a:latin typeface="Ubuntu Medium"/>
                          <a:ea typeface="Ubuntu Medium"/>
                          <a:cs typeface="Ubuntu Medium"/>
                          <a:sym typeface="Ubuntu Medium"/>
                        </a:rPr>
                        <a:t>Inner Api GED &amp; </a:t>
                      </a:r>
                      <a:r>
                        <a:rPr lang="en-US" sz="1000" dirty="0" err="1">
                          <a:solidFill>
                            <a:schemeClr val="dk2"/>
                          </a:solidFill>
                          <a:latin typeface="Ubuntu Medium"/>
                          <a:ea typeface="Ubuntu Medium"/>
                          <a:cs typeface="Ubuntu Medium"/>
                          <a:sym typeface="Ubuntu Medium"/>
                        </a:rPr>
                        <a:t>Edetique</a:t>
                      </a:r>
                      <a:r>
                        <a:rPr lang="en-US" sz="1000" dirty="0">
                          <a:solidFill>
                            <a:schemeClr val="dk2"/>
                          </a:solidFill>
                          <a:latin typeface="Ubuntu Medium"/>
                          <a:ea typeface="Ubuntu Medium"/>
                          <a:cs typeface="Ubuntu Medium"/>
                          <a:sym typeface="Ubuntu Medium"/>
                        </a:rPr>
                        <a:t>  - Alfresco</a:t>
                      </a:r>
                      <a:endParaRPr sz="1000" dirty="0">
                        <a:solidFill>
                          <a:schemeClr val="dk2"/>
                        </a:solidFill>
                        <a:latin typeface="Ubuntu Medium"/>
                        <a:ea typeface="Ubuntu Medium"/>
                        <a:cs typeface="Ubuntu Medium"/>
                        <a:sym typeface="Ubuntu Medium"/>
                      </a:endParaRPr>
                    </a:p>
                  </p:txBody>
                </p:sp>
              </p:grpSp>
              <p:sp>
                <p:nvSpPr>
                  <p:cNvPr id="2031" name="Google Shape;2031;p114"/>
                  <p:cNvSpPr txBox="1"/>
                  <p:nvPr/>
                </p:nvSpPr>
                <p:spPr>
                  <a:xfrm>
                    <a:off x="14329397" y="4428154"/>
                    <a:ext cx="2058209" cy="749994"/>
                  </a:xfrm>
                  <a:prstGeom prst="rect">
                    <a:avLst/>
                  </a:prstGeom>
                  <a:noFill/>
                  <a:ln>
                    <a:noFill/>
                  </a:ln>
                </p:spPr>
                <p:txBody>
                  <a:bodyPr spcFirstLastPara="1" wrap="square" lIns="45713" tIns="22850" rIns="45713" bIns="22850" anchor="t" anchorCtr="0">
                    <a:spAutoFit/>
                  </a:bodyPr>
                  <a:lstStyle/>
                  <a:p>
                    <a:pPr algn="ctr"/>
                    <a:r>
                      <a:rPr lang="en-US" sz="1000" dirty="0">
                        <a:solidFill>
                          <a:schemeClr val="lt1"/>
                        </a:solidFill>
                        <a:latin typeface="Ubuntu"/>
                        <a:ea typeface="Ubuntu"/>
                        <a:cs typeface="Ubuntu"/>
                        <a:sym typeface="Ubuntu"/>
                      </a:rPr>
                      <a:t>Micro </a:t>
                    </a:r>
                    <a:endParaRPr sz="700" dirty="0"/>
                  </a:p>
                  <a:p>
                    <a:pPr algn="ctr"/>
                    <a:r>
                      <a:rPr lang="en-US" sz="1000" dirty="0">
                        <a:solidFill>
                          <a:schemeClr val="lt1"/>
                        </a:solidFill>
                        <a:latin typeface="Ubuntu"/>
                        <a:ea typeface="Ubuntu"/>
                        <a:cs typeface="Ubuntu"/>
                        <a:sym typeface="Ubuntu"/>
                      </a:rPr>
                      <a:t>BackOffice</a:t>
                    </a:r>
                    <a:endParaRPr sz="1000" dirty="0">
                      <a:solidFill>
                        <a:schemeClr val="lt1"/>
                      </a:solidFill>
                      <a:latin typeface="Ubuntu"/>
                      <a:ea typeface="Ubuntu"/>
                      <a:cs typeface="Ubuntu"/>
                      <a:sym typeface="Ubuntu"/>
                    </a:endParaRPr>
                  </a:p>
                </p:txBody>
              </p:sp>
            </p:grpSp>
            <p:sp>
              <p:nvSpPr>
                <p:cNvPr id="2032" name="Google Shape;2032;p114"/>
                <p:cNvSpPr/>
                <p:nvPr/>
              </p:nvSpPr>
              <p:spPr>
                <a:xfrm>
                  <a:off x="2243381" y="2523851"/>
                  <a:ext cx="2146067" cy="1181740"/>
                </a:xfrm>
                <a:custGeom>
                  <a:avLst/>
                  <a:gdLst/>
                  <a:ahLst/>
                  <a:cxnLst/>
                  <a:rect l="l" t="t" r="r" b="b"/>
                  <a:pathLst>
                    <a:path w="18190723" h="7797481" extrusionOk="0">
                      <a:moveTo>
                        <a:pt x="0" y="596319"/>
                      </a:moveTo>
                      <a:cubicBezTo>
                        <a:pt x="0" y="-122351"/>
                        <a:pt x="160550" y="9501"/>
                        <a:pt x="879220" y="9501"/>
                      </a:cubicBezTo>
                      <a:lnTo>
                        <a:pt x="17447904" y="9502"/>
                      </a:lnTo>
                      <a:cubicBezTo>
                        <a:pt x="18166574" y="9502"/>
                        <a:pt x="18190723" y="-44529"/>
                        <a:pt x="18190723" y="674141"/>
                      </a:cubicBezTo>
                      <a:lnTo>
                        <a:pt x="18125872" y="7143650"/>
                      </a:lnTo>
                      <a:cubicBezTo>
                        <a:pt x="18125872" y="7862320"/>
                        <a:pt x="18095155" y="7795863"/>
                        <a:pt x="17376485" y="7795863"/>
                      </a:cubicBezTo>
                      <a:lnTo>
                        <a:pt x="716904" y="7774778"/>
                      </a:lnTo>
                      <a:cubicBezTo>
                        <a:pt x="-1766" y="7774778"/>
                        <a:pt x="25941" y="7855835"/>
                        <a:pt x="25941" y="7137165"/>
                      </a:cubicBezTo>
                      <a:cubicBezTo>
                        <a:pt x="25941" y="5402194"/>
                        <a:pt x="0" y="2331290"/>
                        <a:pt x="0" y="596319"/>
                      </a:cubicBezTo>
                      <a:close/>
                    </a:path>
                  </a:pathLst>
                </a:custGeom>
                <a:solidFill>
                  <a:srgbClr val="2EA59D"/>
                </a:solidFill>
                <a:ln w="60325" cap="sq" cmpd="dbl">
                  <a:solidFill>
                    <a:srgbClr val="949FAE"/>
                  </a:solidFill>
                  <a:prstDash val="dash"/>
                  <a:bevel/>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2033" name="Google Shape;2033;p114"/>
                <p:cNvSpPr txBox="1"/>
                <p:nvPr/>
              </p:nvSpPr>
              <p:spPr>
                <a:xfrm flipH="1">
                  <a:off x="2194030" y="2661302"/>
                  <a:ext cx="2326379" cy="756118"/>
                </a:xfrm>
                <a:prstGeom prst="rect">
                  <a:avLst/>
                </a:prstGeom>
                <a:noFill/>
                <a:ln>
                  <a:noFill/>
                </a:ln>
              </p:spPr>
              <p:txBody>
                <a:bodyPr spcFirstLastPara="1" wrap="square" lIns="45713" tIns="22850" rIns="45713" bIns="22850" anchor="t" anchorCtr="0">
                  <a:spAutoFit/>
                </a:bodyPr>
                <a:lstStyle/>
                <a:p>
                  <a:pPr algn="ctr">
                    <a:lnSpc>
                      <a:spcPct val="90000"/>
                    </a:lnSpc>
                  </a:pPr>
                  <a:r>
                    <a:rPr lang="en-US" sz="1000" dirty="0" err="1">
                      <a:solidFill>
                        <a:schemeClr val="dk2"/>
                      </a:solidFill>
                      <a:latin typeface="Ubuntu Medium"/>
                      <a:ea typeface="Ubuntu Medium"/>
                      <a:cs typeface="Ubuntu Medium"/>
                      <a:sym typeface="Ubuntu Medium"/>
                    </a:rPr>
                    <a:t>Graphana</a:t>
                  </a:r>
                  <a:r>
                    <a:rPr lang="en-US" sz="1000" dirty="0">
                      <a:solidFill>
                        <a:schemeClr val="dk2"/>
                      </a:solidFill>
                      <a:latin typeface="Ubuntu Medium"/>
                      <a:ea typeface="Ubuntu Medium"/>
                      <a:cs typeface="Ubuntu Medium"/>
                      <a:sym typeface="Ubuntu Medium"/>
                    </a:rPr>
                    <a:t> Dashboard</a:t>
                  </a:r>
                  <a:endParaRPr sz="1000" dirty="0">
                    <a:solidFill>
                      <a:schemeClr val="dk1"/>
                    </a:solidFill>
                    <a:latin typeface="Ubuntu"/>
                    <a:ea typeface="Ubuntu"/>
                    <a:cs typeface="Ubuntu"/>
                    <a:sym typeface="Ubuntu"/>
                  </a:endParaRPr>
                </a:p>
              </p:txBody>
            </p:sp>
            <p:sp>
              <p:nvSpPr>
                <p:cNvPr id="2034" name="Google Shape;2034;p114"/>
                <p:cNvSpPr/>
                <p:nvPr/>
              </p:nvSpPr>
              <p:spPr>
                <a:xfrm>
                  <a:off x="4626166" y="2465930"/>
                  <a:ext cx="5717211" cy="1202891"/>
                </a:xfrm>
                <a:custGeom>
                  <a:avLst/>
                  <a:gdLst/>
                  <a:ahLst/>
                  <a:cxnLst/>
                  <a:rect l="l" t="t" r="r" b="b"/>
                  <a:pathLst>
                    <a:path w="18190723" h="7797481" extrusionOk="0">
                      <a:moveTo>
                        <a:pt x="0" y="596319"/>
                      </a:moveTo>
                      <a:cubicBezTo>
                        <a:pt x="0" y="-122351"/>
                        <a:pt x="160550" y="9501"/>
                        <a:pt x="879220" y="9501"/>
                      </a:cubicBezTo>
                      <a:lnTo>
                        <a:pt x="17447904" y="9502"/>
                      </a:lnTo>
                      <a:cubicBezTo>
                        <a:pt x="18166574" y="9502"/>
                        <a:pt x="18190723" y="-44529"/>
                        <a:pt x="18190723" y="674141"/>
                      </a:cubicBezTo>
                      <a:lnTo>
                        <a:pt x="18125872" y="7143650"/>
                      </a:lnTo>
                      <a:cubicBezTo>
                        <a:pt x="18125872" y="7862320"/>
                        <a:pt x="18095155" y="7795863"/>
                        <a:pt x="17376485" y="7795863"/>
                      </a:cubicBezTo>
                      <a:lnTo>
                        <a:pt x="716904" y="7774778"/>
                      </a:lnTo>
                      <a:cubicBezTo>
                        <a:pt x="-1766" y="7774778"/>
                        <a:pt x="25941" y="7855835"/>
                        <a:pt x="25941" y="7137165"/>
                      </a:cubicBezTo>
                      <a:cubicBezTo>
                        <a:pt x="25941" y="5402194"/>
                        <a:pt x="0" y="2331290"/>
                        <a:pt x="0" y="596319"/>
                      </a:cubicBezTo>
                      <a:close/>
                    </a:path>
                  </a:pathLst>
                </a:custGeom>
                <a:solidFill>
                  <a:srgbClr val="2EA59D"/>
                </a:solidFill>
                <a:ln w="60325" cap="sq" cmpd="dbl">
                  <a:solidFill>
                    <a:srgbClr val="949FAE"/>
                  </a:solidFill>
                  <a:prstDash val="dash"/>
                  <a:bevel/>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sp>
              <p:nvSpPr>
                <p:cNvPr id="2035" name="Google Shape;2035;p114"/>
                <p:cNvSpPr/>
                <p:nvPr/>
              </p:nvSpPr>
              <p:spPr>
                <a:xfrm>
                  <a:off x="12813475" y="2933597"/>
                  <a:ext cx="5259421" cy="703399"/>
                </a:xfrm>
                <a:custGeom>
                  <a:avLst/>
                  <a:gdLst/>
                  <a:ahLst/>
                  <a:cxnLst/>
                  <a:rect l="l" t="t" r="r" b="b"/>
                  <a:pathLst>
                    <a:path w="18190723" h="7797481" extrusionOk="0">
                      <a:moveTo>
                        <a:pt x="0" y="596319"/>
                      </a:moveTo>
                      <a:cubicBezTo>
                        <a:pt x="0" y="-122351"/>
                        <a:pt x="160550" y="9501"/>
                        <a:pt x="879220" y="9501"/>
                      </a:cubicBezTo>
                      <a:lnTo>
                        <a:pt x="17447904" y="9502"/>
                      </a:lnTo>
                      <a:cubicBezTo>
                        <a:pt x="18166574" y="9502"/>
                        <a:pt x="18190723" y="-44529"/>
                        <a:pt x="18190723" y="674141"/>
                      </a:cubicBezTo>
                      <a:lnTo>
                        <a:pt x="18125872" y="7143650"/>
                      </a:lnTo>
                      <a:cubicBezTo>
                        <a:pt x="18125872" y="7862320"/>
                        <a:pt x="18095155" y="7795863"/>
                        <a:pt x="17376485" y="7795863"/>
                      </a:cubicBezTo>
                      <a:lnTo>
                        <a:pt x="716904" y="7774778"/>
                      </a:lnTo>
                      <a:cubicBezTo>
                        <a:pt x="-1766" y="7774778"/>
                        <a:pt x="25941" y="7855835"/>
                        <a:pt x="25941" y="7137165"/>
                      </a:cubicBezTo>
                      <a:cubicBezTo>
                        <a:pt x="25941" y="5402194"/>
                        <a:pt x="0" y="2331290"/>
                        <a:pt x="0" y="596319"/>
                      </a:cubicBezTo>
                      <a:close/>
                    </a:path>
                  </a:pathLst>
                </a:custGeom>
                <a:solidFill>
                  <a:srgbClr val="2EA59D"/>
                </a:solidFill>
                <a:ln w="60325" cap="sq" cmpd="dbl">
                  <a:solidFill>
                    <a:srgbClr val="949FAE"/>
                  </a:solidFill>
                  <a:prstDash val="dash"/>
                  <a:bevel/>
                  <a:headEnd type="none" w="sm" len="sm"/>
                  <a:tailEnd type="none" w="sm" len="sm"/>
                </a:ln>
              </p:spPr>
              <p:txBody>
                <a:bodyPr spcFirstLastPara="1" wrap="square" lIns="45713" tIns="22850" rIns="45713" bIns="22850" anchor="ctr" anchorCtr="0">
                  <a:noAutofit/>
                </a:bodyPr>
                <a:lstStyle/>
                <a:p>
                  <a:pPr algn="ctr"/>
                  <a:endParaRPr sz="1350">
                    <a:solidFill>
                      <a:schemeClr val="dk1"/>
                    </a:solidFill>
                    <a:latin typeface="Ubuntu"/>
                    <a:ea typeface="Ubuntu"/>
                    <a:cs typeface="Ubuntu"/>
                    <a:sym typeface="Ubuntu"/>
                  </a:endParaRPr>
                </a:p>
              </p:txBody>
            </p:sp>
            <p:pic>
              <p:nvPicPr>
                <p:cNvPr id="2036" name="Google Shape;2036;p114"/>
                <p:cNvPicPr preferRelativeResize="0"/>
                <p:nvPr/>
              </p:nvPicPr>
              <p:blipFill rotWithShape="1">
                <a:blip r:embed="rId3">
                  <a:alphaModFix/>
                </a:blip>
                <a:srcRect/>
                <a:stretch/>
              </p:blipFill>
              <p:spPr>
                <a:xfrm>
                  <a:off x="13787591" y="2118464"/>
                  <a:ext cx="3047870" cy="869674"/>
                </a:xfrm>
                <a:prstGeom prst="rect">
                  <a:avLst/>
                </a:prstGeom>
                <a:noFill/>
                <a:ln>
                  <a:noFill/>
                </a:ln>
              </p:spPr>
            </p:pic>
            <p:pic>
              <p:nvPicPr>
                <p:cNvPr id="2037" name="Google Shape;2037;p114"/>
                <p:cNvPicPr preferRelativeResize="0"/>
                <p:nvPr/>
              </p:nvPicPr>
              <p:blipFill rotWithShape="1">
                <a:blip r:embed="rId4">
                  <a:alphaModFix/>
                </a:blip>
                <a:srcRect/>
                <a:stretch/>
              </p:blipFill>
              <p:spPr>
                <a:xfrm>
                  <a:off x="6512693" y="8988683"/>
                  <a:ext cx="827810" cy="1432872"/>
                </a:xfrm>
                <a:prstGeom prst="rect">
                  <a:avLst/>
                </a:prstGeom>
                <a:noFill/>
                <a:ln>
                  <a:noFill/>
                </a:ln>
              </p:spPr>
            </p:pic>
            <p:pic>
              <p:nvPicPr>
                <p:cNvPr id="2038" name="Google Shape;2038;p114"/>
                <p:cNvPicPr preferRelativeResize="0"/>
                <p:nvPr/>
              </p:nvPicPr>
              <p:blipFill rotWithShape="1">
                <a:blip r:embed="rId4">
                  <a:alphaModFix/>
                </a:blip>
                <a:srcRect/>
                <a:stretch/>
              </p:blipFill>
              <p:spPr>
                <a:xfrm>
                  <a:off x="13224850" y="9158855"/>
                  <a:ext cx="827810" cy="1432872"/>
                </a:xfrm>
                <a:prstGeom prst="rect">
                  <a:avLst/>
                </a:prstGeom>
                <a:noFill/>
                <a:ln>
                  <a:noFill/>
                </a:ln>
              </p:spPr>
            </p:pic>
            <p:pic>
              <p:nvPicPr>
                <p:cNvPr id="2039" name="Google Shape;2039;p114"/>
                <p:cNvPicPr preferRelativeResize="0"/>
                <p:nvPr/>
              </p:nvPicPr>
              <p:blipFill rotWithShape="1">
                <a:blip r:embed="rId5">
                  <a:alphaModFix/>
                </a:blip>
                <a:srcRect/>
                <a:stretch/>
              </p:blipFill>
              <p:spPr>
                <a:xfrm>
                  <a:off x="13397567" y="1224657"/>
                  <a:ext cx="3490328" cy="760516"/>
                </a:xfrm>
                <a:prstGeom prst="rect">
                  <a:avLst/>
                </a:prstGeom>
                <a:noFill/>
                <a:ln>
                  <a:noFill/>
                </a:ln>
              </p:spPr>
            </p:pic>
          </p:grpSp>
          <p:pic>
            <p:nvPicPr>
              <p:cNvPr id="2040" name="Google Shape;2040;p114"/>
              <p:cNvPicPr preferRelativeResize="0"/>
              <p:nvPr/>
            </p:nvPicPr>
            <p:blipFill rotWithShape="1">
              <a:blip r:embed="rId6">
                <a:alphaModFix/>
              </a:blip>
              <a:srcRect/>
              <a:stretch/>
            </p:blipFill>
            <p:spPr>
              <a:xfrm>
                <a:off x="4198013" y="2216246"/>
                <a:ext cx="2570742" cy="1447490"/>
              </a:xfrm>
              <a:prstGeom prst="rect">
                <a:avLst/>
              </a:prstGeom>
              <a:noFill/>
              <a:ln>
                <a:noFill/>
              </a:ln>
            </p:spPr>
          </p:pic>
        </p:grpSp>
        <p:sp>
          <p:nvSpPr>
            <p:cNvPr id="2041" name="Google Shape;2041;p114"/>
            <p:cNvSpPr txBox="1"/>
            <p:nvPr/>
          </p:nvSpPr>
          <p:spPr>
            <a:xfrm flipH="1">
              <a:off x="5730151" y="2995537"/>
              <a:ext cx="3155089" cy="369292"/>
            </a:xfrm>
            <a:prstGeom prst="rect">
              <a:avLst/>
            </a:prstGeom>
            <a:noFill/>
            <a:ln>
              <a:noFill/>
            </a:ln>
          </p:spPr>
          <p:txBody>
            <a:bodyPr spcFirstLastPara="1" wrap="square" lIns="45713" tIns="22850" rIns="45713" bIns="22850" anchor="t" anchorCtr="0">
              <a:spAutoFit/>
            </a:bodyPr>
            <a:lstStyle/>
            <a:p>
              <a:pPr algn="ctr">
                <a:lnSpc>
                  <a:spcPct val="90000"/>
                </a:lnSpc>
              </a:pPr>
              <a:r>
                <a:rPr lang="en-US" sz="1000" dirty="0" err="1">
                  <a:solidFill>
                    <a:schemeClr val="dk2"/>
                  </a:solidFill>
                  <a:latin typeface="Ubuntu Medium"/>
                  <a:ea typeface="Ubuntu Medium"/>
                  <a:cs typeface="Ubuntu Medium"/>
                  <a:sym typeface="Ubuntu Medium"/>
                </a:rPr>
                <a:t>Partenaire</a:t>
              </a:r>
              <a:r>
                <a:rPr lang="en-US" sz="1000" dirty="0">
                  <a:solidFill>
                    <a:schemeClr val="dk2"/>
                  </a:solidFill>
                  <a:latin typeface="Ubuntu Medium"/>
                  <a:ea typeface="Ubuntu Medium"/>
                  <a:cs typeface="Ubuntu Medium"/>
                  <a:sym typeface="Ubuntu Medium"/>
                </a:rPr>
                <a:t> Api</a:t>
              </a:r>
              <a:endParaRPr sz="1000" dirty="0">
                <a:solidFill>
                  <a:schemeClr val="dk1"/>
                </a:solidFill>
                <a:latin typeface="Ubuntu"/>
                <a:ea typeface="Ubuntu"/>
                <a:cs typeface="Ubuntu"/>
                <a:sym typeface="Ubuntu"/>
              </a:endParaRPr>
            </a:p>
          </p:txBody>
        </p:sp>
        <p:sp>
          <p:nvSpPr>
            <p:cNvPr id="2042" name="Google Shape;2042;p114"/>
            <p:cNvSpPr txBox="1"/>
            <p:nvPr/>
          </p:nvSpPr>
          <p:spPr>
            <a:xfrm flipH="1">
              <a:off x="13328308" y="3134677"/>
              <a:ext cx="4093606" cy="369292"/>
            </a:xfrm>
            <a:prstGeom prst="rect">
              <a:avLst/>
            </a:prstGeom>
            <a:noFill/>
            <a:ln>
              <a:noFill/>
            </a:ln>
          </p:spPr>
          <p:txBody>
            <a:bodyPr spcFirstLastPara="1" wrap="square" lIns="45713" tIns="22850" rIns="45713" bIns="22850" anchor="t" anchorCtr="0">
              <a:spAutoFit/>
            </a:bodyPr>
            <a:lstStyle/>
            <a:p>
              <a:pPr algn="ctr">
                <a:lnSpc>
                  <a:spcPct val="90000"/>
                </a:lnSpc>
              </a:pPr>
              <a:r>
                <a:rPr lang="en-US" sz="1000">
                  <a:solidFill>
                    <a:schemeClr val="dk2"/>
                  </a:solidFill>
                  <a:latin typeface="Ubuntu Medium"/>
                  <a:ea typeface="Ubuntu Medium"/>
                  <a:cs typeface="Ubuntu Medium"/>
                  <a:sym typeface="Ubuntu Medium"/>
                </a:rPr>
                <a:t>Web App WooConstruct</a:t>
              </a:r>
              <a:endParaRPr sz="1000">
                <a:solidFill>
                  <a:schemeClr val="dk1"/>
                </a:solidFill>
                <a:latin typeface="Ubuntu"/>
                <a:ea typeface="Ubuntu"/>
                <a:cs typeface="Ubuntu"/>
                <a:sym typeface="Ubuntu"/>
              </a:endParaRPr>
            </a:p>
          </p:txBody>
        </p:sp>
        <p:pic>
          <p:nvPicPr>
            <p:cNvPr id="2043" name="Google Shape;2043;p114"/>
            <p:cNvPicPr preferRelativeResize="0"/>
            <p:nvPr/>
          </p:nvPicPr>
          <p:blipFill rotWithShape="1">
            <a:blip r:embed="rId7">
              <a:alphaModFix/>
            </a:blip>
            <a:srcRect/>
            <a:stretch/>
          </p:blipFill>
          <p:spPr>
            <a:xfrm>
              <a:off x="5259572" y="6811541"/>
              <a:ext cx="1828800" cy="666251"/>
            </a:xfrm>
            <a:prstGeom prst="rect">
              <a:avLst/>
            </a:prstGeom>
            <a:noFill/>
            <a:ln>
              <a:noFill/>
            </a:ln>
          </p:spPr>
        </p:pic>
        <p:pic>
          <p:nvPicPr>
            <p:cNvPr id="2044" name="Google Shape;2044;p114"/>
            <p:cNvPicPr preferRelativeResize="0"/>
            <p:nvPr/>
          </p:nvPicPr>
          <p:blipFill rotWithShape="1">
            <a:blip r:embed="rId7">
              <a:alphaModFix/>
            </a:blip>
            <a:srcRect/>
            <a:stretch/>
          </p:blipFill>
          <p:spPr>
            <a:xfrm>
              <a:off x="8677103" y="6787457"/>
              <a:ext cx="1828800" cy="666251"/>
            </a:xfrm>
            <a:prstGeom prst="rect">
              <a:avLst/>
            </a:prstGeom>
            <a:noFill/>
            <a:ln>
              <a:noFill/>
            </a:ln>
          </p:spPr>
        </p:pic>
        <p:pic>
          <p:nvPicPr>
            <p:cNvPr id="2045" name="Google Shape;2045;p114"/>
            <p:cNvPicPr preferRelativeResize="0"/>
            <p:nvPr/>
          </p:nvPicPr>
          <p:blipFill rotWithShape="1">
            <a:blip r:embed="rId7">
              <a:alphaModFix/>
            </a:blip>
            <a:srcRect/>
            <a:stretch/>
          </p:blipFill>
          <p:spPr>
            <a:xfrm>
              <a:off x="12366121" y="6740645"/>
              <a:ext cx="1828800" cy="666251"/>
            </a:xfrm>
            <a:prstGeom prst="rect">
              <a:avLst/>
            </a:prstGeom>
            <a:noFill/>
            <a:ln>
              <a:noFill/>
            </a:ln>
          </p:spPr>
        </p:pic>
        <p:pic>
          <p:nvPicPr>
            <p:cNvPr id="2046" name="Google Shape;2046;p114"/>
            <p:cNvPicPr preferRelativeResize="0"/>
            <p:nvPr/>
          </p:nvPicPr>
          <p:blipFill rotWithShape="1">
            <a:blip r:embed="rId7">
              <a:alphaModFix/>
            </a:blip>
            <a:srcRect/>
            <a:stretch/>
          </p:blipFill>
          <p:spPr>
            <a:xfrm>
              <a:off x="15628858" y="6765692"/>
              <a:ext cx="1828800" cy="666251"/>
            </a:xfrm>
            <a:prstGeom prst="rect">
              <a:avLst/>
            </a:prstGeom>
            <a:noFill/>
            <a:ln>
              <a:noFill/>
            </a:ln>
          </p:spPr>
        </p:pic>
      </p:gr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EA213B0-516B-2D44-E31C-21D51FB688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18</a:t>
            </a:fld>
            <a:endParaRPr lang="fr-FR"/>
          </a:p>
        </p:txBody>
      </p:sp>
      <p:sp>
        <p:nvSpPr>
          <p:cNvPr id="3" name="Titre 1">
            <a:extLst>
              <a:ext uri="{FF2B5EF4-FFF2-40B4-BE49-F238E27FC236}">
                <a16:creationId xmlns:a16="http://schemas.microsoft.com/office/drawing/2014/main" id="{049BD144-94A1-A543-34C8-DD197E90613D}"/>
              </a:ext>
            </a:extLst>
          </p:cNvPr>
          <p:cNvSpPr>
            <a:spLocks noGrp="1"/>
          </p:cNvSpPr>
          <p:nvPr>
            <p:ph type="title"/>
          </p:nvPr>
        </p:nvSpPr>
        <p:spPr>
          <a:xfrm>
            <a:off x="246607" y="174198"/>
            <a:ext cx="8668011" cy="640119"/>
          </a:xfrm>
        </p:spPr>
        <p:txBody>
          <a:bodyPr/>
          <a:lstStyle/>
          <a:p>
            <a:r>
              <a:rPr lang="fr-FR" dirty="0"/>
              <a:t>Diagramme de classe</a:t>
            </a:r>
          </a:p>
        </p:txBody>
      </p:sp>
      <p:pic>
        <p:nvPicPr>
          <p:cNvPr id="7" name="Image 6">
            <a:extLst>
              <a:ext uri="{FF2B5EF4-FFF2-40B4-BE49-F238E27FC236}">
                <a16:creationId xmlns:a16="http://schemas.microsoft.com/office/drawing/2014/main" id="{68BCE458-9B1D-6153-5FD0-F8BD7E56F536}"/>
              </a:ext>
            </a:extLst>
          </p:cNvPr>
          <p:cNvPicPr>
            <a:picLocks noChangeAspect="1"/>
          </p:cNvPicPr>
          <p:nvPr/>
        </p:nvPicPr>
        <p:blipFill>
          <a:blip r:embed="rId3"/>
          <a:stretch>
            <a:fillRect/>
          </a:stretch>
        </p:blipFill>
        <p:spPr>
          <a:xfrm>
            <a:off x="2664046" y="980220"/>
            <a:ext cx="3989911" cy="4065104"/>
          </a:xfrm>
          <a:prstGeom prst="rect">
            <a:avLst/>
          </a:prstGeom>
        </p:spPr>
      </p:pic>
    </p:spTree>
    <p:extLst>
      <p:ext uri="{BB962C8B-B14F-4D97-AF65-F5344CB8AC3E}">
        <p14:creationId xmlns:p14="http://schemas.microsoft.com/office/powerpoint/2010/main" val="328572425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4EA213B0-516B-2D44-E31C-21D51FB688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19</a:t>
            </a:fld>
            <a:endParaRPr lang="fr-FR"/>
          </a:p>
        </p:txBody>
      </p:sp>
      <p:sp>
        <p:nvSpPr>
          <p:cNvPr id="5" name="Titre 1">
            <a:extLst>
              <a:ext uri="{FF2B5EF4-FFF2-40B4-BE49-F238E27FC236}">
                <a16:creationId xmlns:a16="http://schemas.microsoft.com/office/drawing/2014/main" id="{31D504D8-CB35-4C91-F5B2-46CB1CE2AAFD}"/>
              </a:ext>
            </a:extLst>
          </p:cNvPr>
          <p:cNvSpPr>
            <a:spLocks noGrp="1"/>
          </p:cNvSpPr>
          <p:nvPr>
            <p:ph type="title"/>
          </p:nvPr>
        </p:nvSpPr>
        <p:spPr>
          <a:xfrm>
            <a:off x="246607" y="174198"/>
            <a:ext cx="8668011" cy="640119"/>
          </a:xfrm>
        </p:spPr>
        <p:txBody>
          <a:bodyPr/>
          <a:lstStyle/>
          <a:p>
            <a:r>
              <a:rPr lang="fr-FR" dirty="0"/>
              <a:t>Diagramme de séquence</a:t>
            </a:r>
          </a:p>
        </p:txBody>
      </p:sp>
      <p:pic>
        <p:nvPicPr>
          <p:cNvPr id="13" name="Image 12">
            <a:extLst>
              <a:ext uri="{FF2B5EF4-FFF2-40B4-BE49-F238E27FC236}">
                <a16:creationId xmlns:a16="http://schemas.microsoft.com/office/drawing/2014/main" id="{6CDD0F20-DE24-75F7-FB0D-A398BCE6C456}"/>
              </a:ext>
            </a:extLst>
          </p:cNvPr>
          <p:cNvPicPr>
            <a:picLocks noChangeAspect="1"/>
          </p:cNvPicPr>
          <p:nvPr/>
        </p:nvPicPr>
        <p:blipFill>
          <a:blip r:embed="rId3"/>
          <a:stretch>
            <a:fillRect/>
          </a:stretch>
        </p:blipFill>
        <p:spPr>
          <a:xfrm>
            <a:off x="1165223" y="814317"/>
            <a:ext cx="6813554" cy="4303643"/>
          </a:xfrm>
          <a:prstGeom prst="rect">
            <a:avLst/>
          </a:prstGeom>
        </p:spPr>
      </p:pic>
    </p:spTree>
    <p:extLst>
      <p:ext uri="{BB962C8B-B14F-4D97-AF65-F5344CB8AC3E}">
        <p14:creationId xmlns:p14="http://schemas.microsoft.com/office/powerpoint/2010/main" val="22063291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8"/>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Plan</a:t>
            </a:r>
            <a:endParaRPr dirty="0"/>
          </a:p>
        </p:txBody>
      </p:sp>
      <p:grpSp>
        <p:nvGrpSpPr>
          <p:cNvPr id="283" name="Google Shape;283;p18"/>
          <p:cNvGrpSpPr/>
          <p:nvPr/>
        </p:nvGrpSpPr>
        <p:grpSpPr>
          <a:xfrm>
            <a:off x="366600" y="1158127"/>
            <a:ext cx="8410700" cy="3576437"/>
            <a:chOff x="366600" y="1158127"/>
            <a:chExt cx="8410700" cy="3576437"/>
          </a:xfrm>
        </p:grpSpPr>
        <p:grpSp>
          <p:nvGrpSpPr>
            <p:cNvPr id="284" name="Google Shape;284;p18"/>
            <p:cNvGrpSpPr/>
            <p:nvPr/>
          </p:nvGrpSpPr>
          <p:grpSpPr>
            <a:xfrm>
              <a:off x="373041" y="1158127"/>
              <a:ext cx="1782000" cy="789125"/>
              <a:chOff x="846016" y="1209350"/>
              <a:chExt cx="1782000" cy="789125"/>
            </a:xfrm>
          </p:grpSpPr>
          <p:sp>
            <p:nvSpPr>
              <p:cNvPr id="285" name="Google Shape;285;p18"/>
              <p:cNvSpPr txBox="1"/>
              <p:nvPr/>
            </p:nvSpPr>
            <p:spPr>
              <a:xfrm>
                <a:off x="846025" y="1209350"/>
                <a:ext cx="1077600" cy="25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5"/>
                    </a:solidFill>
                    <a:latin typeface="Fira Sans Extra Condensed Medium"/>
                    <a:ea typeface="Fira Sans Extra Condensed Medium"/>
                    <a:cs typeface="Fira Sans Extra Condensed Medium"/>
                    <a:sym typeface="Fira Sans Extra Condensed Medium"/>
                  </a:rPr>
                  <a:t>01</a:t>
                </a:r>
                <a:endParaRPr sz="17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286" name="Google Shape;286;p18"/>
              <p:cNvSpPr txBox="1"/>
              <p:nvPr/>
            </p:nvSpPr>
            <p:spPr>
              <a:xfrm>
                <a:off x="846016" y="1460755"/>
                <a:ext cx="1782000" cy="4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a:ea typeface="Roboto"/>
                    <a:cs typeface="Roboto"/>
                    <a:sym typeface="Roboto"/>
                  </a:rPr>
                  <a:t>Introduction</a:t>
                </a:r>
                <a:endParaRPr sz="1700" dirty="0">
                  <a:latin typeface="Roboto"/>
                  <a:ea typeface="Roboto"/>
                  <a:cs typeface="Roboto"/>
                  <a:sym typeface="Roboto"/>
                </a:endParaRPr>
              </a:p>
            </p:txBody>
          </p:sp>
          <p:cxnSp>
            <p:nvCxnSpPr>
              <p:cNvPr id="287" name="Google Shape;287;p18"/>
              <p:cNvCxnSpPr/>
              <p:nvPr/>
            </p:nvCxnSpPr>
            <p:spPr>
              <a:xfrm>
                <a:off x="949025" y="1998475"/>
                <a:ext cx="1485600" cy="0"/>
              </a:xfrm>
              <a:prstGeom prst="straightConnector1">
                <a:avLst/>
              </a:prstGeom>
              <a:noFill/>
              <a:ln w="28575" cap="flat" cmpd="sng">
                <a:solidFill>
                  <a:schemeClr val="accent5"/>
                </a:solidFill>
                <a:prstDash val="solid"/>
                <a:round/>
                <a:headEnd type="none" w="med" len="med"/>
                <a:tailEnd type="none" w="med" len="med"/>
              </a:ln>
            </p:spPr>
          </p:cxnSp>
        </p:grpSp>
        <p:grpSp>
          <p:nvGrpSpPr>
            <p:cNvPr id="288" name="Google Shape;288;p18"/>
            <p:cNvGrpSpPr/>
            <p:nvPr/>
          </p:nvGrpSpPr>
          <p:grpSpPr>
            <a:xfrm>
              <a:off x="366600" y="2546525"/>
              <a:ext cx="1794900" cy="789125"/>
              <a:chOff x="443075" y="2519888"/>
              <a:chExt cx="1794900" cy="789125"/>
            </a:xfrm>
          </p:grpSpPr>
          <p:grpSp>
            <p:nvGrpSpPr>
              <p:cNvPr id="289" name="Google Shape;289;p18"/>
              <p:cNvGrpSpPr/>
              <p:nvPr/>
            </p:nvGrpSpPr>
            <p:grpSpPr>
              <a:xfrm>
                <a:off x="443075" y="2519888"/>
                <a:ext cx="1794900" cy="669013"/>
                <a:chOff x="443075" y="2519888"/>
                <a:chExt cx="1794900" cy="669013"/>
              </a:xfrm>
            </p:grpSpPr>
            <p:sp>
              <p:nvSpPr>
                <p:cNvPr id="290" name="Google Shape;290;p18"/>
                <p:cNvSpPr txBox="1"/>
                <p:nvPr/>
              </p:nvSpPr>
              <p:spPr>
                <a:xfrm>
                  <a:off x="443075" y="2519888"/>
                  <a:ext cx="1044600" cy="25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accent4"/>
                      </a:solidFill>
                      <a:latin typeface="Fira Sans Extra Condensed Medium"/>
                      <a:ea typeface="Fira Sans Extra Condensed Medium"/>
                      <a:cs typeface="Fira Sans Extra Condensed Medium"/>
                      <a:sym typeface="Fira Sans Extra Condensed Medium"/>
                    </a:rPr>
                    <a:t>02</a:t>
                  </a:r>
                  <a:endParaRPr sz="17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291" name="Google Shape;291;p18"/>
                <p:cNvSpPr txBox="1"/>
                <p:nvPr/>
              </p:nvSpPr>
              <p:spPr>
                <a:xfrm>
                  <a:off x="443075" y="2771300"/>
                  <a:ext cx="1794900" cy="4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a:ea typeface="Roboto"/>
                      <a:cs typeface="Roboto"/>
                      <a:sym typeface="Roboto"/>
                    </a:rPr>
                    <a:t>Contexte général du projet</a:t>
                  </a:r>
                  <a:endParaRPr sz="1700" dirty="0">
                    <a:latin typeface="Roboto"/>
                    <a:ea typeface="Roboto"/>
                    <a:cs typeface="Roboto"/>
                    <a:sym typeface="Roboto"/>
                  </a:endParaRPr>
                </a:p>
              </p:txBody>
            </p:sp>
          </p:grpSp>
          <p:cxnSp>
            <p:nvCxnSpPr>
              <p:cNvPr id="292" name="Google Shape;292;p18"/>
              <p:cNvCxnSpPr/>
              <p:nvPr/>
            </p:nvCxnSpPr>
            <p:spPr>
              <a:xfrm>
                <a:off x="559075" y="3309013"/>
                <a:ext cx="1485600" cy="0"/>
              </a:xfrm>
              <a:prstGeom prst="straightConnector1">
                <a:avLst/>
              </a:prstGeom>
              <a:noFill/>
              <a:ln w="28575" cap="flat" cmpd="sng">
                <a:solidFill>
                  <a:schemeClr val="accent4"/>
                </a:solidFill>
                <a:prstDash val="solid"/>
                <a:round/>
                <a:headEnd type="none" w="med" len="med"/>
                <a:tailEnd type="none" w="med" len="med"/>
              </a:ln>
            </p:spPr>
          </p:cxnSp>
        </p:grpSp>
        <p:grpSp>
          <p:nvGrpSpPr>
            <p:cNvPr id="293" name="Google Shape;293;p18"/>
            <p:cNvGrpSpPr/>
            <p:nvPr/>
          </p:nvGrpSpPr>
          <p:grpSpPr>
            <a:xfrm>
              <a:off x="366600" y="3932230"/>
              <a:ext cx="1794900" cy="789125"/>
              <a:chOff x="839525" y="3759950"/>
              <a:chExt cx="1794900" cy="789125"/>
            </a:xfrm>
          </p:grpSpPr>
          <p:sp>
            <p:nvSpPr>
              <p:cNvPr id="294" name="Google Shape;294;p18"/>
              <p:cNvSpPr txBox="1"/>
              <p:nvPr/>
            </p:nvSpPr>
            <p:spPr>
              <a:xfrm>
                <a:off x="839525" y="3759950"/>
                <a:ext cx="1044600" cy="25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700">
                    <a:solidFill>
                      <a:schemeClr val="accent6"/>
                    </a:solidFill>
                    <a:latin typeface="Fira Sans Extra Condensed Medium"/>
                    <a:ea typeface="Fira Sans Extra Condensed Medium"/>
                    <a:cs typeface="Fira Sans Extra Condensed Medium"/>
                    <a:sym typeface="Fira Sans Extra Condensed Medium"/>
                  </a:rPr>
                  <a:t>03</a:t>
                </a:r>
                <a:endParaRPr sz="1700">
                  <a:solidFill>
                    <a:schemeClr val="accent6"/>
                  </a:solidFill>
                  <a:latin typeface="Fira Sans Extra Condensed Medium"/>
                  <a:ea typeface="Fira Sans Extra Condensed Medium"/>
                  <a:cs typeface="Fira Sans Extra Condensed Medium"/>
                  <a:sym typeface="Fira Sans Extra Condensed Medium"/>
                </a:endParaRPr>
              </a:p>
            </p:txBody>
          </p:sp>
          <p:sp>
            <p:nvSpPr>
              <p:cNvPr id="295" name="Google Shape;295;p18"/>
              <p:cNvSpPr txBox="1"/>
              <p:nvPr/>
            </p:nvSpPr>
            <p:spPr>
              <a:xfrm>
                <a:off x="839525" y="4011350"/>
                <a:ext cx="1794900" cy="417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latin typeface="Roboto"/>
                    <a:ea typeface="Roboto"/>
                    <a:cs typeface="Roboto"/>
                    <a:sym typeface="Roboto"/>
                  </a:rPr>
                  <a:t>Gestion du projet</a:t>
                </a:r>
                <a:endParaRPr sz="1700" dirty="0">
                  <a:latin typeface="Roboto"/>
                  <a:ea typeface="Roboto"/>
                  <a:cs typeface="Roboto"/>
                  <a:sym typeface="Roboto"/>
                </a:endParaRPr>
              </a:p>
            </p:txBody>
          </p:sp>
          <p:cxnSp>
            <p:nvCxnSpPr>
              <p:cNvPr id="296" name="Google Shape;296;p18"/>
              <p:cNvCxnSpPr/>
              <p:nvPr/>
            </p:nvCxnSpPr>
            <p:spPr>
              <a:xfrm>
                <a:off x="955525" y="4549075"/>
                <a:ext cx="1485600" cy="0"/>
              </a:xfrm>
              <a:prstGeom prst="straightConnector1">
                <a:avLst/>
              </a:prstGeom>
              <a:noFill/>
              <a:ln w="28575" cap="flat" cmpd="sng">
                <a:solidFill>
                  <a:schemeClr val="accent6"/>
                </a:solidFill>
                <a:prstDash val="solid"/>
                <a:round/>
                <a:headEnd type="none" w="med" len="med"/>
                <a:tailEnd type="none" w="med" len="med"/>
              </a:ln>
            </p:spPr>
          </p:cxnSp>
        </p:grpSp>
        <p:grpSp>
          <p:nvGrpSpPr>
            <p:cNvPr id="297" name="Google Shape;297;p18"/>
            <p:cNvGrpSpPr/>
            <p:nvPr/>
          </p:nvGrpSpPr>
          <p:grpSpPr>
            <a:xfrm>
              <a:off x="6985641" y="1160377"/>
              <a:ext cx="1788409" cy="789125"/>
              <a:chOff x="846016" y="1209350"/>
              <a:chExt cx="1788409" cy="789125"/>
            </a:xfrm>
          </p:grpSpPr>
          <p:sp>
            <p:nvSpPr>
              <p:cNvPr id="298" name="Google Shape;298;p18"/>
              <p:cNvSpPr txBox="1"/>
              <p:nvPr/>
            </p:nvSpPr>
            <p:spPr>
              <a:xfrm>
                <a:off x="1556825" y="1209350"/>
                <a:ext cx="1077600" cy="25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700">
                    <a:solidFill>
                      <a:schemeClr val="accent1"/>
                    </a:solidFill>
                    <a:latin typeface="Fira Sans Extra Condensed Medium"/>
                    <a:ea typeface="Fira Sans Extra Condensed Medium"/>
                    <a:cs typeface="Fira Sans Extra Condensed Medium"/>
                    <a:sym typeface="Fira Sans Extra Condensed Medium"/>
                  </a:rPr>
                  <a:t>04</a:t>
                </a:r>
                <a:endParaRPr sz="1700">
                  <a:solidFill>
                    <a:schemeClr val="accent1"/>
                  </a:solidFill>
                  <a:latin typeface="Fira Sans Extra Condensed Medium"/>
                  <a:ea typeface="Fira Sans Extra Condensed Medium"/>
                  <a:cs typeface="Fira Sans Extra Condensed Medium"/>
                  <a:sym typeface="Fira Sans Extra Condensed Medium"/>
                </a:endParaRPr>
              </a:p>
            </p:txBody>
          </p:sp>
          <p:sp>
            <p:nvSpPr>
              <p:cNvPr id="299" name="Google Shape;299;p18"/>
              <p:cNvSpPr txBox="1"/>
              <p:nvPr/>
            </p:nvSpPr>
            <p:spPr>
              <a:xfrm>
                <a:off x="846016" y="1460755"/>
                <a:ext cx="1782000" cy="417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Roboto"/>
                    <a:ea typeface="Roboto"/>
                    <a:cs typeface="Roboto"/>
                    <a:sym typeface="Roboto"/>
                  </a:rPr>
                  <a:t>Analyse et Conception</a:t>
                </a:r>
                <a:endParaRPr sz="1700" dirty="0">
                  <a:latin typeface="Roboto"/>
                  <a:ea typeface="Roboto"/>
                  <a:cs typeface="Roboto"/>
                  <a:sym typeface="Roboto"/>
                </a:endParaRPr>
              </a:p>
            </p:txBody>
          </p:sp>
          <p:cxnSp>
            <p:nvCxnSpPr>
              <p:cNvPr id="300" name="Google Shape;300;p18"/>
              <p:cNvCxnSpPr/>
              <p:nvPr/>
            </p:nvCxnSpPr>
            <p:spPr>
              <a:xfrm>
                <a:off x="1034525" y="1998475"/>
                <a:ext cx="1485600" cy="0"/>
              </a:xfrm>
              <a:prstGeom prst="straightConnector1">
                <a:avLst/>
              </a:prstGeom>
              <a:noFill/>
              <a:ln w="28575" cap="flat" cmpd="sng">
                <a:solidFill>
                  <a:schemeClr val="accent1"/>
                </a:solidFill>
                <a:prstDash val="solid"/>
                <a:round/>
                <a:headEnd type="none" w="med" len="med"/>
                <a:tailEnd type="none" w="med" len="med"/>
              </a:ln>
            </p:spPr>
          </p:cxnSp>
        </p:grpSp>
        <p:grpSp>
          <p:nvGrpSpPr>
            <p:cNvPr id="301" name="Google Shape;301;p18"/>
            <p:cNvGrpSpPr/>
            <p:nvPr/>
          </p:nvGrpSpPr>
          <p:grpSpPr>
            <a:xfrm>
              <a:off x="6982400" y="2546525"/>
              <a:ext cx="1794900" cy="789125"/>
              <a:chOff x="443075" y="2519888"/>
              <a:chExt cx="1794900" cy="789125"/>
            </a:xfrm>
          </p:grpSpPr>
          <p:grpSp>
            <p:nvGrpSpPr>
              <p:cNvPr id="302" name="Google Shape;302;p18"/>
              <p:cNvGrpSpPr/>
              <p:nvPr/>
            </p:nvGrpSpPr>
            <p:grpSpPr>
              <a:xfrm>
                <a:off x="443075" y="2519888"/>
                <a:ext cx="1794900" cy="669013"/>
                <a:chOff x="443075" y="2519888"/>
                <a:chExt cx="1794900" cy="669013"/>
              </a:xfrm>
            </p:grpSpPr>
            <p:sp>
              <p:nvSpPr>
                <p:cNvPr id="303" name="Google Shape;303;p18"/>
                <p:cNvSpPr txBox="1"/>
                <p:nvPr/>
              </p:nvSpPr>
              <p:spPr>
                <a:xfrm>
                  <a:off x="1193375" y="2519888"/>
                  <a:ext cx="1044600" cy="25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700">
                      <a:solidFill>
                        <a:schemeClr val="accent2"/>
                      </a:solidFill>
                      <a:latin typeface="Fira Sans Extra Condensed Medium"/>
                      <a:ea typeface="Fira Sans Extra Condensed Medium"/>
                      <a:cs typeface="Fira Sans Extra Condensed Medium"/>
                      <a:sym typeface="Fira Sans Extra Condensed Medium"/>
                    </a:rPr>
                    <a:t>05</a:t>
                  </a:r>
                  <a:endParaRPr sz="17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304" name="Google Shape;304;p18"/>
                <p:cNvSpPr txBox="1"/>
                <p:nvPr/>
              </p:nvSpPr>
              <p:spPr>
                <a:xfrm>
                  <a:off x="443075" y="2771300"/>
                  <a:ext cx="1794900" cy="417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Roboto"/>
                      <a:ea typeface="Roboto"/>
                      <a:cs typeface="Roboto"/>
                      <a:sym typeface="Roboto"/>
                    </a:rPr>
                    <a:t>Réalisation du projet</a:t>
                  </a:r>
                  <a:endParaRPr sz="1700" dirty="0">
                    <a:latin typeface="Roboto"/>
                    <a:ea typeface="Roboto"/>
                    <a:cs typeface="Roboto"/>
                    <a:sym typeface="Roboto"/>
                  </a:endParaRPr>
                </a:p>
              </p:txBody>
            </p:sp>
          </p:grpSp>
          <p:cxnSp>
            <p:nvCxnSpPr>
              <p:cNvPr id="305" name="Google Shape;305;p18"/>
              <p:cNvCxnSpPr/>
              <p:nvPr/>
            </p:nvCxnSpPr>
            <p:spPr>
              <a:xfrm>
                <a:off x="646450" y="3309013"/>
                <a:ext cx="1485600" cy="0"/>
              </a:xfrm>
              <a:prstGeom prst="straightConnector1">
                <a:avLst/>
              </a:prstGeom>
              <a:noFill/>
              <a:ln w="28575" cap="flat" cmpd="sng">
                <a:solidFill>
                  <a:schemeClr val="accent2"/>
                </a:solidFill>
                <a:prstDash val="solid"/>
                <a:round/>
                <a:headEnd type="none" w="med" len="med"/>
                <a:tailEnd type="none" w="med" len="med"/>
              </a:ln>
            </p:spPr>
          </p:cxnSp>
        </p:grpSp>
        <p:grpSp>
          <p:nvGrpSpPr>
            <p:cNvPr id="306" name="Google Shape;306;p18"/>
            <p:cNvGrpSpPr/>
            <p:nvPr/>
          </p:nvGrpSpPr>
          <p:grpSpPr>
            <a:xfrm>
              <a:off x="6812651" y="3932692"/>
              <a:ext cx="1964649" cy="789125"/>
              <a:chOff x="6725401" y="3760413"/>
              <a:chExt cx="1964649" cy="789125"/>
            </a:xfrm>
          </p:grpSpPr>
          <p:sp>
            <p:nvSpPr>
              <p:cNvPr id="307" name="Google Shape;307;p18"/>
              <p:cNvSpPr txBox="1"/>
              <p:nvPr/>
            </p:nvSpPr>
            <p:spPr>
              <a:xfrm>
                <a:off x="7642200" y="3760413"/>
                <a:ext cx="1044600" cy="25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dirty="0">
                    <a:solidFill>
                      <a:schemeClr val="accent3"/>
                    </a:solidFill>
                    <a:latin typeface="Fira Sans Extra Condensed Medium"/>
                    <a:ea typeface="Fira Sans Extra Condensed Medium"/>
                    <a:cs typeface="Fira Sans Extra Condensed Medium"/>
                    <a:sym typeface="Fira Sans Extra Condensed Medium"/>
                  </a:rPr>
                  <a:t>06</a:t>
                </a:r>
                <a:endParaRPr sz="17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308" name="Google Shape;308;p18"/>
              <p:cNvSpPr txBox="1"/>
              <p:nvPr/>
            </p:nvSpPr>
            <p:spPr>
              <a:xfrm>
                <a:off x="6725401" y="4011813"/>
                <a:ext cx="1964649" cy="417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latin typeface="Roboto"/>
                    <a:ea typeface="Roboto"/>
                    <a:cs typeface="Roboto"/>
                    <a:sym typeface="Roboto"/>
                  </a:rPr>
                  <a:t>Conclusion &amp; Perspectives</a:t>
                </a:r>
                <a:endParaRPr sz="1700" dirty="0">
                  <a:latin typeface="Roboto"/>
                  <a:ea typeface="Roboto"/>
                  <a:cs typeface="Roboto"/>
                  <a:sym typeface="Roboto"/>
                </a:endParaRPr>
              </a:p>
            </p:txBody>
          </p:sp>
          <p:cxnSp>
            <p:nvCxnSpPr>
              <p:cNvPr id="309" name="Google Shape;309;p18"/>
              <p:cNvCxnSpPr/>
              <p:nvPr/>
            </p:nvCxnSpPr>
            <p:spPr>
              <a:xfrm>
                <a:off x="7086900" y="4549538"/>
                <a:ext cx="1485600" cy="0"/>
              </a:xfrm>
              <a:prstGeom prst="straightConnector1">
                <a:avLst/>
              </a:prstGeom>
              <a:noFill/>
              <a:ln w="28575" cap="flat" cmpd="sng">
                <a:solidFill>
                  <a:schemeClr val="accent3"/>
                </a:solidFill>
                <a:prstDash val="solid"/>
                <a:round/>
                <a:headEnd type="none" w="med" len="med"/>
                <a:tailEnd type="none" w="med" len="med"/>
              </a:ln>
            </p:spPr>
          </p:cxnSp>
        </p:grpSp>
        <p:sp>
          <p:nvSpPr>
            <p:cNvPr id="310" name="Google Shape;310;p18"/>
            <p:cNvSpPr/>
            <p:nvPr/>
          </p:nvSpPr>
          <p:spPr>
            <a:xfrm>
              <a:off x="3547614" y="1919278"/>
              <a:ext cx="533203" cy="533246"/>
            </a:xfrm>
            <a:custGeom>
              <a:avLst/>
              <a:gdLst/>
              <a:ahLst/>
              <a:cxnLst/>
              <a:rect l="l" t="t" r="r" b="b"/>
              <a:pathLst>
                <a:path w="17371" h="17371" extrusionOk="0">
                  <a:moveTo>
                    <a:pt x="5296" y="0"/>
                  </a:moveTo>
                  <a:lnTo>
                    <a:pt x="0" y="5296"/>
                  </a:lnTo>
                  <a:cubicBezTo>
                    <a:pt x="1872" y="5410"/>
                    <a:pt x="3287" y="5958"/>
                    <a:pt x="4611" y="6620"/>
                  </a:cubicBezTo>
                  <a:cubicBezTo>
                    <a:pt x="5912" y="7305"/>
                    <a:pt x="7053" y="8149"/>
                    <a:pt x="8035" y="9131"/>
                  </a:cubicBezTo>
                  <a:cubicBezTo>
                    <a:pt x="9062" y="10089"/>
                    <a:pt x="9906" y="11230"/>
                    <a:pt x="10546" y="12554"/>
                  </a:cubicBezTo>
                  <a:cubicBezTo>
                    <a:pt x="10865" y="13216"/>
                    <a:pt x="11139" y="13947"/>
                    <a:pt x="11344" y="14723"/>
                  </a:cubicBezTo>
                  <a:cubicBezTo>
                    <a:pt x="11527" y="15522"/>
                    <a:pt x="11687" y="16366"/>
                    <a:pt x="11664" y="17370"/>
                  </a:cubicBezTo>
                  <a:lnTo>
                    <a:pt x="17370" y="11664"/>
                  </a:lnTo>
                  <a:lnTo>
                    <a:pt x="17370" y="11664"/>
                  </a:lnTo>
                  <a:cubicBezTo>
                    <a:pt x="17306" y="11666"/>
                    <a:pt x="17242" y="11666"/>
                    <a:pt x="17179" y="11666"/>
                  </a:cubicBezTo>
                  <a:cubicBezTo>
                    <a:pt x="16258" y="11666"/>
                    <a:pt x="15470" y="11515"/>
                    <a:pt x="14723" y="11345"/>
                  </a:cubicBezTo>
                  <a:cubicBezTo>
                    <a:pt x="13947" y="11139"/>
                    <a:pt x="13216" y="10865"/>
                    <a:pt x="12554" y="10546"/>
                  </a:cubicBezTo>
                  <a:cubicBezTo>
                    <a:pt x="11230" y="9907"/>
                    <a:pt x="10089" y="9039"/>
                    <a:pt x="9130" y="8035"/>
                  </a:cubicBezTo>
                  <a:cubicBezTo>
                    <a:pt x="8149" y="7031"/>
                    <a:pt x="7304" y="5912"/>
                    <a:pt x="6620" y="4611"/>
                  </a:cubicBezTo>
                  <a:cubicBezTo>
                    <a:pt x="5958" y="3287"/>
                    <a:pt x="5410" y="1849"/>
                    <a:pt x="5296" y="0"/>
                  </a:cubicBezTo>
                  <a:close/>
                </a:path>
              </a:pathLst>
            </a:custGeom>
            <a:solidFill>
              <a:srgbClr val="D5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8"/>
            <p:cNvSpPr/>
            <p:nvPr/>
          </p:nvSpPr>
          <p:spPr>
            <a:xfrm>
              <a:off x="2867969" y="1241750"/>
              <a:ext cx="946572" cy="946650"/>
            </a:xfrm>
            <a:custGeom>
              <a:avLst/>
              <a:gdLst/>
              <a:ahLst/>
              <a:cxnLst/>
              <a:rect l="l" t="t" r="r" b="b"/>
              <a:pathLst>
                <a:path w="30838" h="30838" extrusionOk="0">
                  <a:moveTo>
                    <a:pt x="15408" y="0"/>
                  </a:moveTo>
                  <a:cubicBezTo>
                    <a:pt x="6894" y="0"/>
                    <a:pt x="1" y="6894"/>
                    <a:pt x="1" y="15407"/>
                  </a:cubicBezTo>
                  <a:cubicBezTo>
                    <a:pt x="1" y="23921"/>
                    <a:pt x="6894" y="30837"/>
                    <a:pt x="15408" y="30837"/>
                  </a:cubicBezTo>
                  <a:cubicBezTo>
                    <a:pt x="23922" y="30837"/>
                    <a:pt x="30838" y="23921"/>
                    <a:pt x="30838" y="15407"/>
                  </a:cubicBezTo>
                  <a:cubicBezTo>
                    <a:pt x="30838" y="6894"/>
                    <a:pt x="23922" y="0"/>
                    <a:pt x="154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8"/>
            <p:cNvSpPr/>
            <p:nvPr/>
          </p:nvSpPr>
          <p:spPr>
            <a:xfrm>
              <a:off x="3547614" y="3569295"/>
              <a:ext cx="533203" cy="533246"/>
            </a:xfrm>
            <a:custGeom>
              <a:avLst/>
              <a:gdLst/>
              <a:ahLst/>
              <a:cxnLst/>
              <a:rect l="l" t="t" r="r" b="b"/>
              <a:pathLst>
                <a:path w="17371" h="17371" extrusionOk="0">
                  <a:moveTo>
                    <a:pt x="11664" y="1"/>
                  </a:moveTo>
                  <a:cubicBezTo>
                    <a:pt x="11687" y="1005"/>
                    <a:pt x="11527" y="1850"/>
                    <a:pt x="11344" y="2649"/>
                  </a:cubicBezTo>
                  <a:cubicBezTo>
                    <a:pt x="11139" y="3425"/>
                    <a:pt x="10865" y="4155"/>
                    <a:pt x="10546" y="4817"/>
                  </a:cubicBezTo>
                  <a:cubicBezTo>
                    <a:pt x="9906" y="6141"/>
                    <a:pt x="9062" y="7282"/>
                    <a:pt x="8035" y="8241"/>
                  </a:cubicBezTo>
                  <a:cubicBezTo>
                    <a:pt x="7053" y="9222"/>
                    <a:pt x="5912" y="10067"/>
                    <a:pt x="4611" y="10752"/>
                  </a:cubicBezTo>
                  <a:cubicBezTo>
                    <a:pt x="3287" y="11414"/>
                    <a:pt x="1872" y="11961"/>
                    <a:pt x="0" y="12076"/>
                  </a:cubicBezTo>
                  <a:lnTo>
                    <a:pt x="5296" y="17371"/>
                  </a:lnTo>
                  <a:cubicBezTo>
                    <a:pt x="5410" y="15499"/>
                    <a:pt x="5958" y="14084"/>
                    <a:pt x="6620" y="12760"/>
                  </a:cubicBezTo>
                  <a:cubicBezTo>
                    <a:pt x="7304" y="11459"/>
                    <a:pt x="8149" y="10318"/>
                    <a:pt x="9130" y="9336"/>
                  </a:cubicBezTo>
                  <a:cubicBezTo>
                    <a:pt x="10089" y="8309"/>
                    <a:pt x="11230" y="7465"/>
                    <a:pt x="12554" y="6826"/>
                  </a:cubicBezTo>
                  <a:cubicBezTo>
                    <a:pt x="13216" y="6506"/>
                    <a:pt x="13947" y="6232"/>
                    <a:pt x="14723" y="6027"/>
                  </a:cubicBezTo>
                  <a:cubicBezTo>
                    <a:pt x="15463" y="5836"/>
                    <a:pt x="16243" y="5705"/>
                    <a:pt x="17153" y="5705"/>
                  </a:cubicBezTo>
                  <a:cubicBezTo>
                    <a:pt x="17225" y="5705"/>
                    <a:pt x="17297" y="5706"/>
                    <a:pt x="17370" y="5707"/>
                  </a:cubicBezTo>
                  <a:lnTo>
                    <a:pt x="11664" y="1"/>
                  </a:lnTo>
                  <a:close/>
                </a:path>
              </a:pathLst>
            </a:custGeom>
            <a:solidFill>
              <a:srgbClr val="D5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8"/>
            <p:cNvSpPr/>
            <p:nvPr/>
          </p:nvSpPr>
          <p:spPr>
            <a:xfrm>
              <a:off x="3139139" y="2924704"/>
              <a:ext cx="515676" cy="172397"/>
            </a:xfrm>
            <a:custGeom>
              <a:avLst/>
              <a:gdLst/>
              <a:ahLst/>
              <a:cxnLst/>
              <a:rect l="l" t="t" r="r" b="b"/>
              <a:pathLst>
                <a:path w="16800" h="5616" extrusionOk="0">
                  <a:moveTo>
                    <a:pt x="16800" y="1"/>
                  </a:moveTo>
                  <a:cubicBezTo>
                    <a:pt x="16092" y="503"/>
                    <a:pt x="15407" y="845"/>
                    <a:pt x="14700" y="1142"/>
                  </a:cubicBezTo>
                  <a:cubicBezTo>
                    <a:pt x="13992" y="1439"/>
                    <a:pt x="13307" y="1644"/>
                    <a:pt x="12600" y="1827"/>
                  </a:cubicBezTo>
                  <a:cubicBezTo>
                    <a:pt x="11306" y="2145"/>
                    <a:pt x="10012" y="2286"/>
                    <a:pt x="8700" y="2286"/>
                  </a:cubicBezTo>
                  <a:cubicBezTo>
                    <a:pt x="8600" y="2286"/>
                    <a:pt x="8500" y="2285"/>
                    <a:pt x="8400" y="2283"/>
                  </a:cubicBezTo>
                  <a:cubicBezTo>
                    <a:pt x="7008" y="2260"/>
                    <a:pt x="5615" y="2123"/>
                    <a:pt x="4200" y="1827"/>
                  </a:cubicBezTo>
                  <a:cubicBezTo>
                    <a:pt x="2808" y="1484"/>
                    <a:pt x="1415" y="1073"/>
                    <a:pt x="0" y="206"/>
                  </a:cubicBezTo>
                  <a:lnTo>
                    <a:pt x="0" y="5387"/>
                  </a:lnTo>
                  <a:cubicBezTo>
                    <a:pt x="1415" y="4543"/>
                    <a:pt x="2808" y="4109"/>
                    <a:pt x="4200" y="3790"/>
                  </a:cubicBezTo>
                  <a:cubicBezTo>
                    <a:pt x="5615" y="3493"/>
                    <a:pt x="7008" y="3356"/>
                    <a:pt x="8400" y="3333"/>
                  </a:cubicBezTo>
                  <a:cubicBezTo>
                    <a:pt x="8500" y="3332"/>
                    <a:pt x="8600" y="3331"/>
                    <a:pt x="8700" y="3331"/>
                  </a:cubicBezTo>
                  <a:cubicBezTo>
                    <a:pt x="10012" y="3331"/>
                    <a:pt x="11306" y="3472"/>
                    <a:pt x="12600" y="3790"/>
                  </a:cubicBezTo>
                  <a:cubicBezTo>
                    <a:pt x="13307" y="3949"/>
                    <a:pt x="13992" y="4178"/>
                    <a:pt x="14700" y="4474"/>
                  </a:cubicBezTo>
                  <a:cubicBezTo>
                    <a:pt x="15407" y="4771"/>
                    <a:pt x="16092" y="5091"/>
                    <a:pt x="16800" y="5616"/>
                  </a:cubicBezTo>
                  <a:lnTo>
                    <a:pt x="16800" y="1"/>
                  </a:lnTo>
                  <a:close/>
                </a:path>
              </a:pathLst>
            </a:custGeom>
            <a:solidFill>
              <a:srgbClr val="D5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8"/>
            <p:cNvSpPr/>
            <p:nvPr/>
          </p:nvSpPr>
          <p:spPr>
            <a:xfrm>
              <a:off x="5056119" y="3569295"/>
              <a:ext cx="532497" cy="533246"/>
            </a:xfrm>
            <a:custGeom>
              <a:avLst/>
              <a:gdLst/>
              <a:ahLst/>
              <a:cxnLst/>
              <a:rect l="l" t="t" r="r" b="b"/>
              <a:pathLst>
                <a:path w="17348" h="17371" extrusionOk="0">
                  <a:moveTo>
                    <a:pt x="5707" y="1"/>
                  </a:moveTo>
                  <a:lnTo>
                    <a:pt x="0" y="5707"/>
                  </a:lnTo>
                  <a:cubicBezTo>
                    <a:pt x="73" y="5706"/>
                    <a:pt x="146" y="5705"/>
                    <a:pt x="217" y="5705"/>
                  </a:cubicBezTo>
                  <a:cubicBezTo>
                    <a:pt x="1127" y="5705"/>
                    <a:pt x="1906" y="5836"/>
                    <a:pt x="2625" y="6027"/>
                  </a:cubicBezTo>
                  <a:cubicBezTo>
                    <a:pt x="3424" y="6232"/>
                    <a:pt x="4132" y="6506"/>
                    <a:pt x="4793" y="6826"/>
                  </a:cubicBezTo>
                  <a:cubicBezTo>
                    <a:pt x="6140" y="7465"/>
                    <a:pt x="7281" y="8309"/>
                    <a:pt x="8240" y="9336"/>
                  </a:cubicBezTo>
                  <a:cubicBezTo>
                    <a:pt x="9222" y="10318"/>
                    <a:pt x="10066" y="11459"/>
                    <a:pt x="10751" y="12760"/>
                  </a:cubicBezTo>
                  <a:cubicBezTo>
                    <a:pt x="11390" y="14084"/>
                    <a:pt x="11961" y="15499"/>
                    <a:pt x="12075" y="17371"/>
                  </a:cubicBezTo>
                  <a:lnTo>
                    <a:pt x="17347" y="12076"/>
                  </a:lnTo>
                  <a:cubicBezTo>
                    <a:pt x="15499" y="11961"/>
                    <a:pt x="14083" y="11414"/>
                    <a:pt x="12760" y="10752"/>
                  </a:cubicBezTo>
                  <a:cubicBezTo>
                    <a:pt x="11458" y="10067"/>
                    <a:pt x="10317" y="9222"/>
                    <a:pt x="9313" y="8241"/>
                  </a:cubicBezTo>
                  <a:cubicBezTo>
                    <a:pt x="8309" y="7282"/>
                    <a:pt x="7464" y="6141"/>
                    <a:pt x="6825" y="4817"/>
                  </a:cubicBezTo>
                  <a:cubicBezTo>
                    <a:pt x="6483" y="4155"/>
                    <a:pt x="6231" y="3425"/>
                    <a:pt x="6026" y="2649"/>
                  </a:cubicBezTo>
                  <a:cubicBezTo>
                    <a:pt x="5821" y="1850"/>
                    <a:pt x="5684" y="1005"/>
                    <a:pt x="5707" y="1"/>
                  </a:cubicBezTo>
                  <a:close/>
                </a:path>
              </a:pathLst>
            </a:custGeom>
            <a:solidFill>
              <a:srgbClr val="D5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8"/>
            <p:cNvSpPr/>
            <p:nvPr/>
          </p:nvSpPr>
          <p:spPr>
            <a:xfrm>
              <a:off x="5056119" y="1919278"/>
              <a:ext cx="532497" cy="533246"/>
            </a:xfrm>
            <a:custGeom>
              <a:avLst/>
              <a:gdLst/>
              <a:ahLst/>
              <a:cxnLst/>
              <a:rect l="l" t="t" r="r" b="b"/>
              <a:pathLst>
                <a:path w="17348" h="17371" extrusionOk="0">
                  <a:moveTo>
                    <a:pt x="12075" y="0"/>
                  </a:moveTo>
                  <a:cubicBezTo>
                    <a:pt x="11961" y="1849"/>
                    <a:pt x="11390" y="3287"/>
                    <a:pt x="10751" y="4611"/>
                  </a:cubicBezTo>
                  <a:cubicBezTo>
                    <a:pt x="10066" y="5912"/>
                    <a:pt x="9222" y="7031"/>
                    <a:pt x="8240" y="8035"/>
                  </a:cubicBezTo>
                  <a:cubicBezTo>
                    <a:pt x="7281" y="9039"/>
                    <a:pt x="6140" y="9907"/>
                    <a:pt x="4793" y="10546"/>
                  </a:cubicBezTo>
                  <a:cubicBezTo>
                    <a:pt x="4132" y="10865"/>
                    <a:pt x="3424" y="11139"/>
                    <a:pt x="2625" y="11345"/>
                  </a:cubicBezTo>
                  <a:cubicBezTo>
                    <a:pt x="1899" y="11515"/>
                    <a:pt x="1113" y="11666"/>
                    <a:pt x="192" y="11666"/>
                  </a:cubicBezTo>
                  <a:cubicBezTo>
                    <a:pt x="129" y="11666"/>
                    <a:pt x="65" y="11666"/>
                    <a:pt x="0" y="11664"/>
                  </a:cubicBezTo>
                  <a:lnTo>
                    <a:pt x="0" y="11664"/>
                  </a:lnTo>
                  <a:lnTo>
                    <a:pt x="5707" y="17370"/>
                  </a:lnTo>
                  <a:cubicBezTo>
                    <a:pt x="5684" y="16366"/>
                    <a:pt x="5821" y="15522"/>
                    <a:pt x="6026" y="14723"/>
                  </a:cubicBezTo>
                  <a:cubicBezTo>
                    <a:pt x="6231" y="13947"/>
                    <a:pt x="6483" y="13216"/>
                    <a:pt x="6825" y="12554"/>
                  </a:cubicBezTo>
                  <a:cubicBezTo>
                    <a:pt x="7464" y="11230"/>
                    <a:pt x="8309" y="10089"/>
                    <a:pt x="9313" y="9131"/>
                  </a:cubicBezTo>
                  <a:cubicBezTo>
                    <a:pt x="10317" y="8149"/>
                    <a:pt x="11458" y="7305"/>
                    <a:pt x="12760" y="6620"/>
                  </a:cubicBezTo>
                  <a:cubicBezTo>
                    <a:pt x="14083" y="5958"/>
                    <a:pt x="15499" y="5410"/>
                    <a:pt x="17347" y="5296"/>
                  </a:cubicBezTo>
                  <a:lnTo>
                    <a:pt x="12075" y="0"/>
                  </a:lnTo>
                  <a:close/>
                </a:path>
              </a:pathLst>
            </a:custGeom>
            <a:solidFill>
              <a:srgbClr val="D5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8"/>
            <p:cNvSpPr/>
            <p:nvPr/>
          </p:nvSpPr>
          <p:spPr>
            <a:xfrm>
              <a:off x="5482090" y="2924704"/>
              <a:ext cx="515001" cy="172397"/>
            </a:xfrm>
            <a:custGeom>
              <a:avLst/>
              <a:gdLst/>
              <a:ahLst/>
              <a:cxnLst/>
              <a:rect l="l" t="t" r="r" b="b"/>
              <a:pathLst>
                <a:path w="16778" h="5616" extrusionOk="0">
                  <a:moveTo>
                    <a:pt x="1" y="1"/>
                  </a:moveTo>
                  <a:lnTo>
                    <a:pt x="1" y="5616"/>
                  </a:lnTo>
                  <a:cubicBezTo>
                    <a:pt x="686" y="5091"/>
                    <a:pt x="1393" y="4771"/>
                    <a:pt x="2101" y="4474"/>
                  </a:cubicBezTo>
                  <a:cubicBezTo>
                    <a:pt x="2786" y="4178"/>
                    <a:pt x="3493" y="3949"/>
                    <a:pt x="4201" y="3790"/>
                  </a:cubicBezTo>
                  <a:cubicBezTo>
                    <a:pt x="5495" y="3472"/>
                    <a:pt x="6789" y="3331"/>
                    <a:pt x="8082" y="3331"/>
                  </a:cubicBezTo>
                  <a:cubicBezTo>
                    <a:pt x="8181" y="3331"/>
                    <a:pt x="8279" y="3332"/>
                    <a:pt x="8378" y="3333"/>
                  </a:cubicBezTo>
                  <a:cubicBezTo>
                    <a:pt x="9793" y="3356"/>
                    <a:pt x="11185" y="3493"/>
                    <a:pt x="12578" y="3790"/>
                  </a:cubicBezTo>
                  <a:cubicBezTo>
                    <a:pt x="13993" y="4109"/>
                    <a:pt x="15385" y="4543"/>
                    <a:pt x="16778" y="5387"/>
                  </a:cubicBezTo>
                  <a:lnTo>
                    <a:pt x="16778" y="206"/>
                  </a:lnTo>
                  <a:cubicBezTo>
                    <a:pt x="15385" y="1073"/>
                    <a:pt x="13993" y="1484"/>
                    <a:pt x="12578" y="1827"/>
                  </a:cubicBezTo>
                  <a:cubicBezTo>
                    <a:pt x="11185" y="2123"/>
                    <a:pt x="9793" y="2260"/>
                    <a:pt x="8378" y="2283"/>
                  </a:cubicBezTo>
                  <a:cubicBezTo>
                    <a:pt x="8279" y="2285"/>
                    <a:pt x="8181" y="2286"/>
                    <a:pt x="8082" y="2286"/>
                  </a:cubicBezTo>
                  <a:cubicBezTo>
                    <a:pt x="6789" y="2286"/>
                    <a:pt x="5495" y="2145"/>
                    <a:pt x="4201" y="1827"/>
                  </a:cubicBezTo>
                  <a:cubicBezTo>
                    <a:pt x="3493" y="1644"/>
                    <a:pt x="2786" y="1439"/>
                    <a:pt x="2101" y="1142"/>
                  </a:cubicBezTo>
                  <a:cubicBezTo>
                    <a:pt x="1393" y="845"/>
                    <a:pt x="686" y="503"/>
                    <a:pt x="1" y="1"/>
                  </a:cubicBezTo>
                  <a:close/>
                </a:path>
              </a:pathLst>
            </a:custGeom>
            <a:solidFill>
              <a:srgbClr val="D5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8"/>
            <p:cNvSpPr/>
            <p:nvPr/>
          </p:nvSpPr>
          <p:spPr>
            <a:xfrm>
              <a:off x="3649188" y="1950097"/>
              <a:ext cx="922753" cy="2076164"/>
            </a:xfrm>
            <a:custGeom>
              <a:avLst/>
              <a:gdLst/>
              <a:ahLst/>
              <a:cxnLst/>
              <a:rect l="l" t="t" r="r" b="b"/>
              <a:pathLst>
                <a:path w="30062" h="67633" extrusionOk="0">
                  <a:moveTo>
                    <a:pt x="27209" y="754"/>
                  </a:moveTo>
                  <a:lnTo>
                    <a:pt x="2854" y="14814"/>
                  </a:lnTo>
                  <a:cubicBezTo>
                    <a:pt x="1097" y="15841"/>
                    <a:pt x="1" y="17713"/>
                    <a:pt x="1" y="19745"/>
                  </a:cubicBezTo>
                  <a:lnTo>
                    <a:pt x="1" y="19745"/>
                  </a:lnTo>
                  <a:lnTo>
                    <a:pt x="1" y="47888"/>
                  </a:lnTo>
                  <a:cubicBezTo>
                    <a:pt x="1" y="49920"/>
                    <a:pt x="1097" y="51791"/>
                    <a:pt x="2854" y="52796"/>
                  </a:cubicBezTo>
                  <a:lnTo>
                    <a:pt x="2854" y="52796"/>
                  </a:lnTo>
                  <a:lnTo>
                    <a:pt x="27209" y="66879"/>
                  </a:lnTo>
                  <a:cubicBezTo>
                    <a:pt x="28099" y="67381"/>
                    <a:pt x="29080" y="67632"/>
                    <a:pt x="30062" y="67632"/>
                  </a:cubicBezTo>
                  <a:lnTo>
                    <a:pt x="30062" y="67632"/>
                  </a:lnTo>
                  <a:lnTo>
                    <a:pt x="30062" y="1"/>
                  </a:lnTo>
                  <a:cubicBezTo>
                    <a:pt x="29080" y="1"/>
                    <a:pt x="28099" y="252"/>
                    <a:pt x="27209" y="754"/>
                  </a:cubicBezTo>
                </a:path>
              </a:pathLst>
            </a:custGeom>
            <a:gradFill>
              <a:gsLst>
                <a:gs pos="0">
                  <a:schemeClr val="accent5"/>
                </a:gs>
                <a:gs pos="50000">
                  <a:schemeClr val="accent4"/>
                </a:gs>
                <a:gs pos="100000">
                  <a:schemeClr val="accent6"/>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8"/>
            <p:cNvSpPr/>
            <p:nvPr/>
          </p:nvSpPr>
          <p:spPr>
            <a:xfrm>
              <a:off x="4571947" y="1950097"/>
              <a:ext cx="922047" cy="2076164"/>
            </a:xfrm>
            <a:custGeom>
              <a:avLst/>
              <a:gdLst/>
              <a:ahLst/>
              <a:cxnLst/>
              <a:rect l="l" t="t" r="r" b="b"/>
              <a:pathLst>
                <a:path w="30039" h="67633" extrusionOk="0">
                  <a:moveTo>
                    <a:pt x="1" y="1"/>
                  </a:moveTo>
                  <a:lnTo>
                    <a:pt x="1" y="67632"/>
                  </a:lnTo>
                  <a:cubicBezTo>
                    <a:pt x="982" y="67632"/>
                    <a:pt x="1964" y="67381"/>
                    <a:pt x="2831" y="66879"/>
                  </a:cubicBezTo>
                  <a:lnTo>
                    <a:pt x="27209" y="52796"/>
                  </a:lnTo>
                  <a:cubicBezTo>
                    <a:pt x="28966" y="51791"/>
                    <a:pt x="30039" y="49920"/>
                    <a:pt x="30039" y="47888"/>
                  </a:cubicBezTo>
                  <a:lnTo>
                    <a:pt x="30039" y="19745"/>
                  </a:lnTo>
                  <a:cubicBezTo>
                    <a:pt x="30039" y="17713"/>
                    <a:pt x="28966" y="15841"/>
                    <a:pt x="27209" y="14814"/>
                  </a:cubicBezTo>
                  <a:lnTo>
                    <a:pt x="2831" y="754"/>
                  </a:lnTo>
                  <a:cubicBezTo>
                    <a:pt x="1964" y="252"/>
                    <a:pt x="982" y="1"/>
                    <a:pt x="1" y="1"/>
                  </a:cubicBezTo>
                  <a:close/>
                </a:path>
              </a:pathLst>
            </a:custGeom>
            <a:gradFill>
              <a:gsLst>
                <a:gs pos="0">
                  <a:schemeClr val="accent1"/>
                </a:gs>
                <a:gs pos="50000">
                  <a:schemeClr val="accent2"/>
                </a:gs>
                <a:gs pos="100000">
                  <a:schemeClr val="accent3"/>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8"/>
            <p:cNvSpPr/>
            <p:nvPr/>
          </p:nvSpPr>
          <p:spPr>
            <a:xfrm>
              <a:off x="3848191" y="2175715"/>
              <a:ext cx="1447515" cy="1624389"/>
            </a:xfrm>
            <a:custGeom>
              <a:avLst/>
              <a:gdLst/>
              <a:ahLst/>
              <a:cxnLst/>
              <a:rect l="l" t="t" r="r" b="b"/>
              <a:pathLst>
                <a:path w="47158" h="52916" extrusionOk="0">
                  <a:moveTo>
                    <a:pt x="23579" y="1"/>
                  </a:moveTo>
                  <a:cubicBezTo>
                    <a:pt x="22712" y="1"/>
                    <a:pt x="21844" y="229"/>
                    <a:pt x="21091" y="685"/>
                  </a:cubicBezTo>
                  <a:lnTo>
                    <a:pt x="2488" y="11413"/>
                  </a:lnTo>
                  <a:cubicBezTo>
                    <a:pt x="936" y="12303"/>
                    <a:pt x="0" y="13947"/>
                    <a:pt x="0" y="15727"/>
                  </a:cubicBezTo>
                  <a:lnTo>
                    <a:pt x="0" y="37206"/>
                  </a:lnTo>
                  <a:cubicBezTo>
                    <a:pt x="0" y="38986"/>
                    <a:pt x="936" y="40629"/>
                    <a:pt x="2488" y="41520"/>
                  </a:cubicBezTo>
                  <a:lnTo>
                    <a:pt x="21091" y="52248"/>
                  </a:lnTo>
                  <a:cubicBezTo>
                    <a:pt x="21856" y="52693"/>
                    <a:pt x="22717" y="52915"/>
                    <a:pt x="23579" y="52915"/>
                  </a:cubicBezTo>
                  <a:cubicBezTo>
                    <a:pt x="24441" y="52915"/>
                    <a:pt x="25302" y="52693"/>
                    <a:pt x="26067" y="52248"/>
                  </a:cubicBezTo>
                  <a:lnTo>
                    <a:pt x="44669" y="41520"/>
                  </a:lnTo>
                  <a:cubicBezTo>
                    <a:pt x="46199" y="40629"/>
                    <a:pt x="47157" y="38986"/>
                    <a:pt x="47157" y="37206"/>
                  </a:cubicBezTo>
                  <a:lnTo>
                    <a:pt x="47157" y="15727"/>
                  </a:lnTo>
                  <a:cubicBezTo>
                    <a:pt x="47157" y="13947"/>
                    <a:pt x="46199" y="12303"/>
                    <a:pt x="44669" y="11413"/>
                  </a:cubicBezTo>
                  <a:lnTo>
                    <a:pt x="26067" y="685"/>
                  </a:lnTo>
                  <a:cubicBezTo>
                    <a:pt x="25291" y="229"/>
                    <a:pt x="24446" y="1"/>
                    <a:pt x="23579" y="1"/>
                  </a:cubicBezTo>
                  <a:close/>
                </a:path>
              </a:pathLst>
            </a:custGeom>
            <a:gradFill>
              <a:gsLst>
                <a:gs pos="0">
                  <a:srgbClr val="FFFFFF"/>
                </a:gs>
                <a:gs pos="100000">
                  <a:srgbClr val="B3B3B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8"/>
            <p:cNvSpPr/>
            <p:nvPr/>
          </p:nvSpPr>
          <p:spPr>
            <a:xfrm>
              <a:off x="3893039" y="2227561"/>
              <a:ext cx="1357824" cy="926839"/>
            </a:xfrm>
            <a:custGeom>
              <a:avLst/>
              <a:gdLst/>
              <a:ahLst/>
              <a:cxnLst/>
              <a:rect l="l" t="t" r="r" b="b"/>
              <a:pathLst>
                <a:path w="44236" h="49560" extrusionOk="0">
                  <a:moveTo>
                    <a:pt x="22118" y="1"/>
                  </a:moveTo>
                  <a:cubicBezTo>
                    <a:pt x="21251" y="1"/>
                    <a:pt x="20383" y="229"/>
                    <a:pt x="19630" y="663"/>
                  </a:cubicBezTo>
                  <a:lnTo>
                    <a:pt x="2488" y="10569"/>
                  </a:lnTo>
                  <a:cubicBezTo>
                    <a:pt x="936" y="11459"/>
                    <a:pt x="0" y="13102"/>
                    <a:pt x="0" y="14883"/>
                  </a:cubicBezTo>
                  <a:lnTo>
                    <a:pt x="0" y="34672"/>
                  </a:lnTo>
                  <a:cubicBezTo>
                    <a:pt x="0" y="36453"/>
                    <a:pt x="936" y="38096"/>
                    <a:pt x="2488" y="38986"/>
                  </a:cubicBezTo>
                  <a:lnTo>
                    <a:pt x="19630" y="48892"/>
                  </a:lnTo>
                  <a:cubicBezTo>
                    <a:pt x="20395" y="49337"/>
                    <a:pt x="21256" y="49560"/>
                    <a:pt x="22118" y="49560"/>
                  </a:cubicBezTo>
                  <a:cubicBezTo>
                    <a:pt x="22980" y="49560"/>
                    <a:pt x="23841" y="49337"/>
                    <a:pt x="24606" y="48892"/>
                  </a:cubicBezTo>
                  <a:lnTo>
                    <a:pt x="41748" y="38986"/>
                  </a:lnTo>
                  <a:cubicBezTo>
                    <a:pt x="43300" y="38096"/>
                    <a:pt x="44236" y="36453"/>
                    <a:pt x="44236" y="34672"/>
                  </a:cubicBezTo>
                  <a:lnTo>
                    <a:pt x="44236" y="14883"/>
                  </a:lnTo>
                  <a:cubicBezTo>
                    <a:pt x="44236" y="13102"/>
                    <a:pt x="43300" y="11459"/>
                    <a:pt x="41748" y="10569"/>
                  </a:cubicBezTo>
                  <a:lnTo>
                    <a:pt x="24606" y="663"/>
                  </a:lnTo>
                  <a:cubicBezTo>
                    <a:pt x="23830" y="229"/>
                    <a:pt x="22985" y="1"/>
                    <a:pt x="22118" y="1"/>
                  </a:cubicBezTo>
                  <a:close/>
                </a:path>
              </a:pathLst>
            </a:custGeom>
            <a:gradFill>
              <a:gsLst>
                <a:gs pos="0">
                  <a:srgbClr val="FFFFFF"/>
                </a:gs>
                <a:gs pos="100000">
                  <a:srgbClr val="EFEFEF"/>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8"/>
            <p:cNvSpPr/>
            <p:nvPr/>
          </p:nvSpPr>
          <p:spPr>
            <a:xfrm>
              <a:off x="4571947" y="2226149"/>
              <a:ext cx="31" cy="1523333"/>
            </a:xfrm>
            <a:custGeom>
              <a:avLst/>
              <a:gdLst/>
              <a:ahLst/>
              <a:cxnLst/>
              <a:rect l="l" t="t" r="r" b="b"/>
              <a:pathLst>
                <a:path w="1" h="49624" fill="none" extrusionOk="0">
                  <a:moveTo>
                    <a:pt x="1" y="1"/>
                  </a:moveTo>
                  <a:lnTo>
                    <a:pt x="1" y="49623"/>
                  </a:lnTo>
                </a:path>
              </a:pathLst>
            </a:custGeom>
            <a:noFill/>
            <a:ln w="6850" cap="flat" cmpd="sng">
              <a:solidFill>
                <a:srgbClr val="D5CBD5"/>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8"/>
            <p:cNvSpPr/>
            <p:nvPr/>
          </p:nvSpPr>
          <p:spPr>
            <a:xfrm>
              <a:off x="3027037" y="1400788"/>
              <a:ext cx="627774" cy="627856"/>
            </a:xfrm>
            <a:custGeom>
              <a:avLst/>
              <a:gdLst/>
              <a:ahLst/>
              <a:cxnLst/>
              <a:rect l="l" t="t" r="r" b="b"/>
              <a:pathLst>
                <a:path w="20452" h="20453" extrusionOk="0">
                  <a:moveTo>
                    <a:pt x="10226" y="1"/>
                  </a:moveTo>
                  <a:cubicBezTo>
                    <a:pt x="4588" y="1"/>
                    <a:pt x="0" y="4589"/>
                    <a:pt x="0" y="10226"/>
                  </a:cubicBezTo>
                  <a:cubicBezTo>
                    <a:pt x="0" y="15864"/>
                    <a:pt x="4588" y="20452"/>
                    <a:pt x="10226" y="20452"/>
                  </a:cubicBezTo>
                  <a:cubicBezTo>
                    <a:pt x="15886" y="20452"/>
                    <a:pt x="20452" y="15864"/>
                    <a:pt x="20452" y="10226"/>
                  </a:cubicBezTo>
                  <a:cubicBezTo>
                    <a:pt x="20452" y="4589"/>
                    <a:pt x="15886" y="1"/>
                    <a:pt x="10226" y="1"/>
                  </a:cubicBezTo>
                  <a:close/>
                </a:path>
              </a:pathLst>
            </a:custGeom>
            <a:gradFill>
              <a:gsLst>
                <a:gs pos="0">
                  <a:srgbClr val="FFFFFF"/>
                </a:gs>
                <a:gs pos="100000">
                  <a:srgbClr val="B3B3B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8"/>
            <p:cNvSpPr/>
            <p:nvPr/>
          </p:nvSpPr>
          <p:spPr>
            <a:xfrm>
              <a:off x="3048218" y="1438239"/>
              <a:ext cx="585047" cy="585094"/>
            </a:xfrm>
            <a:custGeom>
              <a:avLst/>
              <a:gdLst/>
              <a:ahLst/>
              <a:cxnLst/>
              <a:rect l="l" t="t" r="r" b="b"/>
              <a:pathLst>
                <a:path w="19060" h="19060" extrusionOk="0">
                  <a:moveTo>
                    <a:pt x="9519" y="0"/>
                  </a:moveTo>
                  <a:cubicBezTo>
                    <a:pt x="4269" y="0"/>
                    <a:pt x="1" y="4269"/>
                    <a:pt x="1" y="9518"/>
                  </a:cubicBezTo>
                  <a:cubicBezTo>
                    <a:pt x="1" y="14791"/>
                    <a:pt x="4269" y="19059"/>
                    <a:pt x="9519" y="19059"/>
                  </a:cubicBezTo>
                  <a:cubicBezTo>
                    <a:pt x="14791" y="19059"/>
                    <a:pt x="19060" y="14791"/>
                    <a:pt x="19060" y="9518"/>
                  </a:cubicBezTo>
                  <a:cubicBezTo>
                    <a:pt x="19060" y="4269"/>
                    <a:pt x="14791" y="0"/>
                    <a:pt x="9519" y="0"/>
                  </a:cubicBezTo>
                  <a:close/>
                </a:path>
              </a:pathLst>
            </a:custGeom>
            <a:gradFill>
              <a:gsLst>
                <a:gs pos="0">
                  <a:srgbClr val="FFFFFF"/>
                </a:gs>
                <a:gs pos="100000">
                  <a:srgbClr val="EFEFEF"/>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8"/>
            <p:cNvSpPr/>
            <p:nvPr/>
          </p:nvSpPr>
          <p:spPr>
            <a:xfrm>
              <a:off x="2149800" y="2514817"/>
              <a:ext cx="1077609" cy="1011820"/>
            </a:xfrm>
            <a:custGeom>
              <a:avLst/>
              <a:gdLst/>
              <a:ahLst/>
              <a:cxnLst/>
              <a:rect l="l" t="t" r="r" b="b"/>
              <a:pathLst>
                <a:path w="35107" h="32961" extrusionOk="0">
                  <a:moveTo>
                    <a:pt x="4703" y="6894"/>
                  </a:moveTo>
                  <a:cubicBezTo>
                    <a:pt x="1" y="13993"/>
                    <a:pt x="1941" y="23557"/>
                    <a:pt x="9017" y="28259"/>
                  </a:cubicBezTo>
                  <a:lnTo>
                    <a:pt x="9017" y="28259"/>
                  </a:lnTo>
                  <a:cubicBezTo>
                    <a:pt x="16115" y="32961"/>
                    <a:pt x="25679" y="31043"/>
                    <a:pt x="30404" y="23945"/>
                  </a:cubicBezTo>
                  <a:lnTo>
                    <a:pt x="30404" y="23945"/>
                  </a:lnTo>
                  <a:cubicBezTo>
                    <a:pt x="35106" y="16846"/>
                    <a:pt x="33166" y="7282"/>
                    <a:pt x="26090" y="2580"/>
                  </a:cubicBezTo>
                  <a:lnTo>
                    <a:pt x="26090" y="2580"/>
                  </a:lnTo>
                  <a:cubicBezTo>
                    <a:pt x="23465" y="823"/>
                    <a:pt x="20498" y="1"/>
                    <a:pt x="17576" y="1"/>
                  </a:cubicBezTo>
                  <a:lnTo>
                    <a:pt x="17576" y="1"/>
                  </a:lnTo>
                  <a:cubicBezTo>
                    <a:pt x="12578" y="1"/>
                    <a:pt x="7670" y="2420"/>
                    <a:pt x="4703" y="6894"/>
                  </a:cubicBezTo>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8"/>
            <p:cNvSpPr/>
            <p:nvPr/>
          </p:nvSpPr>
          <p:spPr>
            <a:xfrm>
              <a:off x="2331276" y="2673885"/>
              <a:ext cx="714672" cy="627825"/>
            </a:xfrm>
            <a:custGeom>
              <a:avLst/>
              <a:gdLst/>
              <a:ahLst/>
              <a:cxnLst/>
              <a:rect l="l" t="t" r="r" b="b"/>
              <a:pathLst>
                <a:path w="23283" h="20452" extrusionOk="0">
                  <a:moveTo>
                    <a:pt x="11641" y="0"/>
                  </a:moveTo>
                  <a:cubicBezTo>
                    <a:pt x="8332" y="0"/>
                    <a:pt x="5091" y="1621"/>
                    <a:pt x="3128" y="4588"/>
                  </a:cubicBezTo>
                  <a:cubicBezTo>
                    <a:pt x="1" y="9290"/>
                    <a:pt x="1279" y="15636"/>
                    <a:pt x="5981" y="18740"/>
                  </a:cubicBezTo>
                  <a:cubicBezTo>
                    <a:pt x="7721" y="19897"/>
                    <a:pt x="9687" y="20451"/>
                    <a:pt x="11632" y="20451"/>
                  </a:cubicBezTo>
                  <a:cubicBezTo>
                    <a:pt x="14940" y="20451"/>
                    <a:pt x="18186" y="18848"/>
                    <a:pt x="20155" y="15887"/>
                  </a:cubicBezTo>
                  <a:cubicBezTo>
                    <a:pt x="23282" y="11185"/>
                    <a:pt x="22004" y="4839"/>
                    <a:pt x="17302" y="1712"/>
                  </a:cubicBezTo>
                  <a:cubicBezTo>
                    <a:pt x="15545" y="571"/>
                    <a:pt x="13582" y="0"/>
                    <a:pt x="11641" y="0"/>
                  </a:cubicBezTo>
                  <a:close/>
                </a:path>
              </a:pathLst>
            </a:custGeom>
            <a:gradFill>
              <a:gsLst>
                <a:gs pos="0">
                  <a:srgbClr val="FFFFFF"/>
                </a:gs>
                <a:gs pos="100000">
                  <a:srgbClr val="B3B3B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8"/>
            <p:cNvSpPr/>
            <p:nvPr/>
          </p:nvSpPr>
          <p:spPr>
            <a:xfrm>
              <a:off x="2355802" y="2695587"/>
              <a:ext cx="665621" cy="585002"/>
            </a:xfrm>
            <a:custGeom>
              <a:avLst/>
              <a:gdLst/>
              <a:ahLst/>
              <a:cxnLst/>
              <a:rect l="l" t="t" r="r" b="b"/>
              <a:pathLst>
                <a:path w="21685" h="19057" extrusionOk="0">
                  <a:moveTo>
                    <a:pt x="10842" y="1"/>
                  </a:moveTo>
                  <a:cubicBezTo>
                    <a:pt x="7761" y="1"/>
                    <a:pt x="4725" y="1484"/>
                    <a:pt x="2899" y="4246"/>
                  </a:cubicBezTo>
                  <a:cubicBezTo>
                    <a:pt x="0" y="8629"/>
                    <a:pt x="1187" y="14563"/>
                    <a:pt x="5570" y="17462"/>
                  </a:cubicBezTo>
                  <a:cubicBezTo>
                    <a:pt x="7189" y="18541"/>
                    <a:pt x="9017" y="19057"/>
                    <a:pt x="10825" y="19057"/>
                  </a:cubicBezTo>
                  <a:cubicBezTo>
                    <a:pt x="13912" y="19057"/>
                    <a:pt x="16943" y="17555"/>
                    <a:pt x="18786" y="14792"/>
                  </a:cubicBezTo>
                  <a:cubicBezTo>
                    <a:pt x="21684" y="10409"/>
                    <a:pt x="20498" y="4497"/>
                    <a:pt x="16115" y="1576"/>
                  </a:cubicBezTo>
                  <a:cubicBezTo>
                    <a:pt x="14495" y="503"/>
                    <a:pt x="12668" y="1"/>
                    <a:pt x="10842" y="1"/>
                  </a:cubicBezTo>
                  <a:close/>
                </a:path>
              </a:pathLst>
            </a:custGeom>
            <a:gradFill>
              <a:gsLst>
                <a:gs pos="0">
                  <a:srgbClr val="FFFFFF"/>
                </a:gs>
                <a:gs pos="100000">
                  <a:srgbClr val="EFEFEF"/>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18"/>
            <p:cNvGrpSpPr/>
            <p:nvPr/>
          </p:nvGrpSpPr>
          <p:grpSpPr>
            <a:xfrm>
              <a:off x="2495191" y="2838498"/>
              <a:ext cx="386797" cy="299192"/>
              <a:chOff x="2368793" y="2723161"/>
              <a:chExt cx="410352" cy="317411"/>
            </a:xfrm>
          </p:grpSpPr>
          <p:sp>
            <p:nvSpPr>
              <p:cNvPr id="343" name="Google Shape;343;p18"/>
              <p:cNvSpPr/>
              <p:nvPr/>
            </p:nvSpPr>
            <p:spPr>
              <a:xfrm>
                <a:off x="2368793" y="2798223"/>
                <a:ext cx="242349" cy="242349"/>
              </a:xfrm>
              <a:custGeom>
                <a:avLst/>
                <a:gdLst/>
                <a:ahLst/>
                <a:cxnLst/>
                <a:rect l="l" t="t" r="r" b="b"/>
                <a:pathLst>
                  <a:path w="7442" h="7442" extrusionOk="0">
                    <a:moveTo>
                      <a:pt x="3721" y="1804"/>
                    </a:moveTo>
                    <a:cubicBezTo>
                      <a:pt x="4771" y="1804"/>
                      <a:pt x="5639" y="2648"/>
                      <a:pt x="5639" y="3721"/>
                    </a:cubicBezTo>
                    <a:cubicBezTo>
                      <a:pt x="5639" y="4771"/>
                      <a:pt x="4771" y="5638"/>
                      <a:pt x="3721" y="5638"/>
                    </a:cubicBezTo>
                    <a:cubicBezTo>
                      <a:pt x="2648" y="5638"/>
                      <a:pt x="1781" y="4771"/>
                      <a:pt x="1781" y="3721"/>
                    </a:cubicBezTo>
                    <a:cubicBezTo>
                      <a:pt x="1781" y="2648"/>
                      <a:pt x="2648" y="1804"/>
                      <a:pt x="3721" y="1804"/>
                    </a:cubicBezTo>
                    <a:close/>
                    <a:moveTo>
                      <a:pt x="2877" y="1"/>
                    </a:moveTo>
                    <a:lnTo>
                      <a:pt x="2877" y="571"/>
                    </a:lnTo>
                    <a:cubicBezTo>
                      <a:pt x="2603" y="662"/>
                      <a:pt x="2329" y="777"/>
                      <a:pt x="2078" y="914"/>
                    </a:cubicBezTo>
                    <a:lnTo>
                      <a:pt x="1667" y="503"/>
                    </a:lnTo>
                    <a:lnTo>
                      <a:pt x="503" y="1667"/>
                    </a:lnTo>
                    <a:lnTo>
                      <a:pt x="914" y="2100"/>
                    </a:lnTo>
                    <a:cubicBezTo>
                      <a:pt x="777" y="2329"/>
                      <a:pt x="663" y="2603"/>
                      <a:pt x="571" y="2877"/>
                    </a:cubicBezTo>
                    <a:lnTo>
                      <a:pt x="1" y="2877"/>
                    </a:lnTo>
                    <a:lnTo>
                      <a:pt x="1" y="4543"/>
                    </a:lnTo>
                    <a:lnTo>
                      <a:pt x="571" y="4543"/>
                    </a:lnTo>
                    <a:cubicBezTo>
                      <a:pt x="663" y="4840"/>
                      <a:pt x="777" y="5091"/>
                      <a:pt x="914" y="5342"/>
                    </a:cubicBezTo>
                    <a:lnTo>
                      <a:pt x="503" y="5753"/>
                    </a:lnTo>
                    <a:lnTo>
                      <a:pt x="1667" y="6939"/>
                    </a:lnTo>
                    <a:lnTo>
                      <a:pt x="2078" y="6529"/>
                    </a:lnTo>
                    <a:cubicBezTo>
                      <a:pt x="2329" y="6666"/>
                      <a:pt x="2603" y="6780"/>
                      <a:pt x="2877" y="6848"/>
                    </a:cubicBezTo>
                    <a:lnTo>
                      <a:pt x="2877" y="7442"/>
                    </a:lnTo>
                    <a:lnTo>
                      <a:pt x="4543" y="7442"/>
                    </a:lnTo>
                    <a:lnTo>
                      <a:pt x="4543" y="6848"/>
                    </a:lnTo>
                    <a:cubicBezTo>
                      <a:pt x="4840" y="6780"/>
                      <a:pt x="5091" y="6666"/>
                      <a:pt x="5342" y="6529"/>
                    </a:cubicBezTo>
                    <a:lnTo>
                      <a:pt x="5753" y="6939"/>
                    </a:lnTo>
                    <a:lnTo>
                      <a:pt x="6940" y="5753"/>
                    </a:lnTo>
                    <a:lnTo>
                      <a:pt x="6529" y="5342"/>
                    </a:lnTo>
                    <a:cubicBezTo>
                      <a:pt x="6666" y="5091"/>
                      <a:pt x="6780" y="4840"/>
                      <a:pt x="6848" y="4543"/>
                    </a:cubicBezTo>
                    <a:lnTo>
                      <a:pt x="7442" y="4543"/>
                    </a:lnTo>
                    <a:lnTo>
                      <a:pt x="7442" y="2877"/>
                    </a:lnTo>
                    <a:lnTo>
                      <a:pt x="6848" y="2877"/>
                    </a:lnTo>
                    <a:cubicBezTo>
                      <a:pt x="6780" y="2603"/>
                      <a:pt x="6666" y="2329"/>
                      <a:pt x="6529" y="2100"/>
                    </a:cubicBezTo>
                    <a:lnTo>
                      <a:pt x="6940" y="1667"/>
                    </a:lnTo>
                    <a:lnTo>
                      <a:pt x="5753" y="503"/>
                    </a:lnTo>
                    <a:lnTo>
                      <a:pt x="5342" y="914"/>
                    </a:lnTo>
                    <a:cubicBezTo>
                      <a:pt x="5091" y="777"/>
                      <a:pt x="4840" y="662"/>
                      <a:pt x="4543" y="571"/>
                    </a:cubicBezTo>
                    <a:lnTo>
                      <a:pt x="4543" y="1"/>
                    </a:lnTo>
                    <a:close/>
                  </a:path>
                </a:pathLst>
              </a:custGeom>
              <a:gradFill>
                <a:gsLst>
                  <a:gs pos="0">
                    <a:srgbClr val="FFFFFF"/>
                  </a:gs>
                  <a:gs pos="100000">
                    <a:srgbClr val="EFEFEF"/>
                  </a:gs>
                </a:gsLst>
                <a:path path="circle">
                  <a:fillToRect r="100000" b="100000"/>
                </a:path>
                <a:tileRect l="-100000" t="-100000"/>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8"/>
              <p:cNvSpPr/>
              <p:nvPr/>
            </p:nvSpPr>
            <p:spPr>
              <a:xfrm>
                <a:off x="2368793" y="2798223"/>
                <a:ext cx="242349" cy="242349"/>
              </a:xfrm>
              <a:custGeom>
                <a:avLst/>
                <a:gdLst/>
                <a:ahLst/>
                <a:cxnLst/>
                <a:rect l="l" t="t" r="r" b="b"/>
                <a:pathLst>
                  <a:path w="7442" h="7442" fill="none" extrusionOk="0">
                    <a:moveTo>
                      <a:pt x="3721" y="5638"/>
                    </a:moveTo>
                    <a:cubicBezTo>
                      <a:pt x="2648" y="5638"/>
                      <a:pt x="1781" y="4771"/>
                      <a:pt x="1781" y="3721"/>
                    </a:cubicBezTo>
                    <a:cubicBezTo>
                      <a:pt x="1781" y="2648"/>
                      <a:pt x="2648" y="1804"/>
                      <a:pt x="3721" y="1804"/>
                    </a:cubicBezTo>
                    <a:cubicBezTo>
                      <a:pt x="4771" y="1804"/>
                      <a:pt x="5639" y="2648"/>
                      <a:pt x="5639" y="3721"/>
                    </a:cubicBezTo>
                    <a:cubicBezTo>
                      <a:pt x="5639" y="4771"/>
                      <a:pt x="4771" y="5638"/>
                      <a:pt x="3721" y="5638"/>
                    </a:cubicBezTo>
                    <a:close/>
                    <a:moveTo>
                      <a:pt x="7442" y="4543"/>
                    </a:moveTo>
                    <a:lnTo>
                      <a:pt x="7442" y="2877"/>
                    </a:lnTo>
                    <a:lnTo>
                      <a:pt x="6848" y="2877"/>
                    </a:lnTo>
                    <a:cubicBezTo>
                      <a:pt x="6780" y="2603"/>
                      <a:pt x="6666" y="2329"/>
                      <a:pt x="6529" y="2100"/>
                    </a:cubicBezTo>
                    <a:lnTo>
                      <a:pt x="6940" y="1667"/>
                    </a:lnTo>
                    <a:lnTo>
                      <a:pt x="5753" y="503"/>
                    </a:lnTo>
                    <a:lnTo>
                      <a:pt x="5342" y="914"/>
                    </a:lnTo>
                    <a:cubicBezTo>
                      <a:pt x="5091" y="777"/>
                      <a:pt x="4840" y="662"/>
                      <a:pt x="4543" y="571"/>
                    </a:cubicBezTo>
                    <a:lnTo>
                      <a:pt x="4543" y="1"/>
                    </a:lnTo>
                    <a:lnTo>
                      <a:pt x="2877" y="1"/>
                    </a:lnTo>
                    <a:lnTo>
                      <a:pt x="2877" y="571"/>
                    </a:lnTo>
                    <a:cubicBezTo>
                      <a:pt x="2603" y="662"/>
                      <a:pt x="2329" y="777"/>
                      <a:pt x="2078" y="914"/>
                    </a:cubicBezTo>
                    <a:lnTo>
                      <a:pt x="1667" y="503"/>
                    </a:lnTo>
                    <a:lnTo>
                      <a:pt x="503" y="1667"/>
                    </a:lnTo>
                    <a:lnTo>
                      <a:pt x="914" y="2100"/>
                    </a:lnTo>
                    <a:cubicBezTo>
                      <a:pt x="777" y="2329"/>
                      <a:pt x="663" y="2603"/>
                      <a:pt x="571" y="2877"/>
                    </a:cubicBezTo>
                    <a:lnTo>
                      <a:pt x="1" y="2877"/>
                    </a:lnTo>
                    <a:lnTo>
                      <a:pt x="1" y="4543"/>
                    </a:lnTo>
                    <a:lnTo>
                      <a:pt x="571" y="4543"/>
                    </a:lnTo>
                    <a:cubicBezTo>
                      <a:pt x="663" y="4840"/>
                      <a:pt x="777" y="5091"/>
                      <a:pt x="914" y="5342"/>
                    </a:cubicBezTo>
                    <a:lnTo>
                      <a:pt x="503" y="5753"/>
                    </a:lnTo>
                    <a:lnTo>
                      <a:pt x="1667" y="6939"/>
                    </a:lnTo>
                    <a:lnTo>
                      <a:pt x="2078" y="6529"/>
                    </a:lnTo>
                    <a:cubicBezTo>
                      <a:pt x="2329" y="6666"/>
                      <a:pt x="2603" y="6780"/>
                      <a:pt x="2877" y="6848"/>
                    </a:cubicBezTo>
                    <a:lnTo>
                      <a:pt x="2877" y="7442"/>
                    </a:lnTo>
                    <a:lnTo>
                      <a:pt x="4543" y="7442"/>
                    </a:lnTo>
                    <a:lnTo>
                      <a:pt x="4543" y="6848"/>
                    </a:lnTo>
                    <a:cubicBezTo>
                      <a:pt x="4840" y="6780"/>
                      <a:pt x="5091" y="6666"/>
                      <a:pt x="5342" y="6529"/>
                    </a:cubicBezTo>
                    <a:lnTo>
                      <a:pt x="5753" y="6939"/>
                    </a:lnTo>
                    <a:lnTo>
                      <a:pt x="6940" y="5753"/>
                    </a:lnTo>
                    <a:lnTo>
                      <a:pt x="6529" y="5342"/>
                    </a:lnTo>
                    <a:cubicBezTo>
                      <a:pt x="6666" y="5091"/>
                      <a:pt x="6780" y="4840"/>
                      <a:pt x="6848" y="4543"/>
                    </a:cubicBezTo>
                    <a:close/>
                  </a:path>
                </a:pathLst>
              </a:custGeom>
              <a:gradFill>
                <a:gsLst>
                  <a:gs pos="0">
                    <a:srgbClr val="FFFFFF"/>
                  </a:gs>
                  <a:gs pos="100000">
                    <a:srgbClr val="EFEFEF"/>
                  </a:gs>
                </a:gsLst>
                <a:path path="circle">
                  <a:fillToRect r="100000" b="100000"/>
                </a:path>
                <a:tileRect l="-100000" t="-100000"/>
              </a:gradFill>
              <a:ln w="97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8"/>
              <p:cNvSpPr/>
              <p:nvPr/>
            </p:nvSpPr>
            <p:spPr>
              <a:xfrm>
                <a:off x="2611109" y="2723161"/>
                <a:ext cx="168035" cy="168003"/>
              </a:xfrm>
              <a:custGeom>
                <a:avLst/>
                <a:gdLst/>
                <a:ahLst/>
                <a:cxnLst/>
                <a:rect l="l" t="t" r="r" b="b"/>
                <a:pathLst>
                  <a:path w="5160" h="5159" extrusionOk="0">
                    <a:moveTo>
                      <a:pt x="2580" y="1233"/>
                    </a:moveTo>
                    <a:cubicBezTo>
                      <a:pt x="3310" y="1233"/>
                      <a:pt x="3927" y="1849"/>
                      <a:pt x="3927" y="2579"/>
                    </a:cubicBezTo>
                    <a:cubicBezTo>
                      <a:pt x="3927" y="3310"/>
                      <a:pt x="3310" y="3903"/>
                      <a:pt x="2580" y="3903"/>
                    </a:cubicBezTo>
                    <a:cubicBezTo>
                      <a:pt x="1850" y="3903"/>
                      <a:pt x="1233" y="3310"/>
                      <a:pt x="1233" y="2579"/>
                    </a:cubicBezTo>
                    <a:cubicBezTo>
                      <a:pt x="1233" y="1849"/>
                      <a:pt x="1850" y="1233"/>
                      <a:pt x="2580" y="1233"/>
                    </a:cubicBezTo>
                    <a:close/>
                    <a:moveTo>
                      <a:pt x="2009" y="0"/>
                    </a:moveTo>
                    <a:lnTo>
                      <a:pt x="2009" y="388"/>
                    </a:lnTo>
                    <a:cubicBezTo>
                      <a:pt x="1804" y="457"/>
                      <a:pt x="1621" y="525"/>
                      <a:pt x="1439" y="639"/>
                    </a:cubicBezTo>
                    <a:lnTo>
                      <a:pt x="1165" y="343"/>
                    </a:lnTo>
                    <a:lnTo>
                      <a:pt x="343" y="1164"/>
                    </a:lnTo>
                    <a:lnTo>
                      <a:pt x="640" y="1438"/>
                    </a:lnTo>
                    <a:cubicBezTo>
                      <a:pt x="526" y="1621"/>
                      <a:pt x="457" y="1803"/>
                      <a:pt x="412" y="2009"/>
                    </a:cubicBezTo>
                    <a:lnTo>
                      <a:pt x="1" y="2009"/>
                    </a:lnTo>
                    <a:lnTo>
                      <a:pt x="1" y="3150"/>
                    </a:lnTo>
                    <a:lnTo>
                      <a:pt x="412" y="3150"/>
                    </a:lnTo>
                    <a:cubicBezTo>
                      <a:pt x="457" y="3356"/>
                      <a:pt x="526" y="3538"/>
                      <a:pt x="640" y="3698"/>
                    </a:cubicBezTo>
                    <a:lnTo>
                      <a:pt x="343" y="3995"/>
                    </a:lnTo>
                    <a:lnTo>
                      <a:pt x="1165" y="4816"/>
                    </a:lnTo>
                    <a:lnTo>
                      <a:pt x="1439" y="4520"/>
                    </a:lnTo>
                    <a:cubicBezTo>
                      <a:pt x="1621" y="4634"/>
                      <a:pt x="1804" y="4702"/>
                      <a:pt x="2009" y="4748"/>
                    </a:cubicBezTo>
                    <a:lnTo>
                      <a:pt x="2009" y="5159"/>
                    </a:lnTo>
                    <a:lnTo>
                      <a:pt x="3151" y="5159"/>
                    </a:lnTo>
                    <a:lnTo>
                      <a:pt x="3151" y="4748"/>
                    </a:lnTo>
                    <a:cubicBezTo>
                      <a:pt x="3356" y="4702"/>
                      <a:pt x="3539" y="4634"/>
                      <a:pt x="3721" y="4520"/>
                    </a:cubicBezTo>
                    <a:lnTo>
                      <a:pt x="3995" y="4816"/>
                    </a:lnTo>
                    <a:lnTo>
                      <a:pt x="4817" y="3995"/>
                    </a:lnTo>
                    <a:lnTo>
                      <a:pt x="4520" y="3698"/>
                    </a:lnTo>
                    <a:cubicBezTo>
                      <a:pt x="4634" y="3538"/>
                      <a:pt x="4703" y="3356"/>
                      <a:pt x="4748" y="3150"/>
                    </a:cubicBezTo>
                    <a:lnTo>
                      <a:pt x="5159" y="3150"/>
                    </a:lnTo>
                    <a:lnTo>
                      <a:pt x="5159" y="2009"/>
                    </a:lnTo>
                    <a:lnTo>
                      <a:pt x="4748" y="2009"/>
                    </a:lnTo>
                    <a:cubicBezTo>
                      <a:pt x="4703" y="1803"/>
                      <a:pt x="4634" y="1621"/>
                      <a:pt x="4520" y="1438"/>
                    </a:cubicBezTo>
                    <a:lnTo>
                      <a:pt x="4817" y="1164"/>
                    </a:lnTo>
                    <a:lnTo>
                      <a:pt x="3995" y="343"/>
                    </a:lnTo>
                    <a:lnTo>
                      <a:pt x="3721" y="639"/>
                    </a:lnTo>
                    <a:cubicBezTo>
                      <a:pt x="3539" y="525"/>
                      <a:pt x="3356" y="457"/>
                      <a:pt x="3151" y="388"/>
                    </a:cubicBezTo>
                    <a:lnTo>
                      <a:pt x="3151" y="0"/>
                    </a:lnTo>
                    <a:close/>
                  </a:path>
                </a:pathLst>
              </a:custGeom>
              <a:gradFill>
                <a:gsLst>
                  <a:gs pos="0">
                    <a:srgbClr val="FFFFFF"/>
                  </a:gs>
                  <a:gs pos="100000">
                    <a:srgbClr val="EFEFEF"/>
                  </a:gs>
                </a:gsLst>
                <a:path path="circle">
                  <a:fillToRect r="100000" b="100000"/>
                </a:path>
                <a:tileRect l="-100000" t="-100000"/>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8"/>
              <p:cNvSpPr/>
              <p:nvPr/>
            </p:nvSpPr>
            <p:spPr>
              <a:xfrm>
                <a:off x="2611109" y="2723161"/>
                <a:ext cx="168035" cy="168003"/>
              </a:xfrm>
              <a:custGeom>
                <a:avLst/>
                <a:gdLst/>
                <a:ahLst/>
                <a:cxnLst/>
                <a:rect l="l" t="t" r="r" b="b"/>
                <a:pathLst>
                  <a:path w="5160" h="5159" fill="none" extrusionOk="0">
                    <a:moveTo>
                      <a:pt x="2580" y="3903"/>
                    </a:moveTo>
                    <a:cubicBezTo>
                      <a:pt x="1850" y="3903"/>
                      <a:pt x="1233" y="3310"/>
                      <a:pt x="1233" y="2579"/>
                    </a:cubicBezTo>
                    <a:cubicBezTo>
                      <a:pt x="1233" y="1849"/>
                      <a:pt x="1850" y="1233"/>
                      <a:pt x="2580" y="1233"/>
                    </a:cubicBezTo>
                    <a:cubicBezTo>
                      <a:pt x="3310" y="1233"/>
                      <a:pt x="3927" y="1849"/>
                      <a:pt x="3927" y="2579"/>
                    </a:cubicBezTo>
                    <a:cubicBezTo>
                      <a:pt x="3927" y="3310"/>
                      <a:pt x="3310" y="3903"/>
                      <a:pt x="2580" y="3903"/>
                    </a:cubicBezTo>
                    <a:close/>
                    <a:moveTo>
                      <a:pt x="5159" y="3150"/>
                    </a:moveTo>
                    <a:lnTo>
                      <a:pt x="5159" y="2009"/>
                    </a:lnTo>
                    <a:lnTo>
                      <a:pt x="4748" y="2009"/>
                    </a:lnTo>
                    <a:cubicBezTo>
                      <a:pt x="4703" y="1803"/>
                      <a:pt x="4634" y="1621"/>
                      <a:pt x="4520" y="1438"/>
                    </a:cubicBezTo>
                    <a:lnTo>
                      <a:pt x="4817" y="1164"/>
                    </a:lnTo>
                    <a:lnTo>
                      <a:pt x="3995" y="343"/>
                    </a:lnTo>
                    <a:lnTo>
                      <a:pt x="3721" y="639"/>
                    </a:lnTo>
                    <a:cubicBezTo>
                      <a:pt x="3539" y="525"/>
                      <a:pt x="3356" y="457"/>
                      <a:pt x="3151" y="388"/>
                    </a:cubicBezTo>
                    <a:lnTo>
                      <a:pt x="3151" y="0"/>
                    </a:lnTo>
                    <a:lnTo>
                      <a:pt x="2009" y="0"/>
                    </a:lnTo>
                    <a:lnTo>
                      <a:pt x="2009" y="388"/>
                    </a:lnTo>
                    <a:cubicBezTo>
                      <a:pt x="1804" y="457"/>
                      <a:pt x="1621" y="525"/>
                      <a:pt x="1439" y="639"/>
                    </a:cubicBezTo>
                    <a:lnTo>
                      <a:pt x="1165" y="343"/>
                    </a:lnTo>
                    <a:lnTo>
                      <a:pt x="343" y="1164"/>
                    </a:lnTo>
                    <a:lnTo>
                      <a:pt x="640" y="1438"/>
                    </a:lnTo>
                    <a:cubicBezTo>
                      <a:pt x="526" y="1621"/>
                      <a:pt x="457" y="1803"/>
                      <a:pt x="412" y="2009"/>
                    </a:cubicBezTo>
                    <a:lnTo>
                      <a:pt x="1" y="2009"/>
                    </a:lnTo>
                    <a:lnTo>
                      <a:pt x="1" y="3150"/>
                    </a:lnTo>
                    <a:lnTo>
                      <a:pt x="412" y="3150"/>
                    </a:lnTo>
                    <a:cubicBezTo>
                      <a:pt x="457" y="3356"/>
                      <a:pt x="526" y="3538"/>
                      <a:pt x="640" y="3698"/>
                    </a:cubicBezTo>
                    <a:lnTo>
                      <a:pt x="343" y="3995"/>
                    </a:lnTo>
                    <a:lnTo>
                      <a:pt x="1165" y="4816"/>
                    </a:lnTo>
                    <a:lnTo>
                      <a:pt x="1439" y="4520"/>
                    </a:lnTo>
                    <a:cubicBezTo>
                      <a:pt x="1621" y="4634"/>
                      <a:pt x="1804" y="4702"/>
                      <a:pt x="2009" y="4748"/>
                    </a:cubicBezTo>
                    <a:lnTo>
                      <a:pt x="2009" y="5159"/>
                    </a:lnTo>
                    <a:lnTo>
                      <a:pt x="3151" y="5159"/>
                    </a:lnTo>
                    <a:lnTo>
                      <a:pt x="3151" y="4748"/>
                    </a:lnTo>
                    <a:cubicBezTo>
                      <a:pt x="3356" y="4702"/>
                      <a:pt x="3539" y="4634"/>
                      <a:pt x="3721" y="4520"/>
                    </a:cubicBezTo>
                    <a:lnTo>
                      <a:pt x="3995" y="4816"/>
                    </a:lnTo>
                    <a:lnTo>
                      <a:pt x="4817" y="3995"/>
                    </a:lnTo>
                    <a:lnTo>
                      <a:pt x="4520" y="3698"/>
                    </a:lnTo>
                    <a:cubicBezTo>
                      <a:pt x="4634" y="3538"/>
                      <a:pt x="4703" y="3356"/>
                      <a:pt x="4748" y="3150"/>
                    </a:cubicBezTo>
                    <a:close/>
                  </a:path>
                </a:pathLst>
              </a:custGeom>
              <a:gradFill>
                <a:gsLst>
                  <a:gs pos="0">
                    <a:srgbClr val="FFFFFF"/>
                  </a:gs>
                  <a:gs pos="100000">
                    <a:srgbClr val="EFEFEF"/>
                  </a:gs>
                </a:gsLst>
                <a:path path="circle">
                  <a:fillToRect r="100000" b="100000"/>
                </a:path>
                <a:tileRect l="-100000" t="-100000"/>
              </a:gradFill>
              <a:ln w="97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18"/>
            <p:cNvSpPr/>
            <p:nvPr/>
          </p:nvSpPr>
          <p:spPr>
            <a:xfrm>
              <a:off x="2867969" y="3787914"/>
              <a:ext cx="946572" cy="946650"/>
            </a:xfrm>
            <a:custGeom>
              <a:avLst/>
              <a:gdLst/>
              <a:ahLst/>
              <a:cxnLst/>
              <a:rect l="l" t="t" r="r" b="b"/>
              <a:pathLst>
                <a:path w="30838" h="30838" extrusionOk="0">
                  <a:moveTo>
                    <a:pt x="1" y="15407"/>
                  </a:moveTo>
                  <a:cubicBezTo>
                    <a:pt x="1" y="23921"/>
                    <a:pt x="6894" y="30837"/>
                    <a:pt x="15408" y="30837"/>
                  </a:cubicBezTo>
                  <a:lnTo>
                    <a:pt x="15408" y="30837"/>
                  </a:lnTo>
                  <a:cubicBezTo>
                    <a:pt x="23922" y="30837"/>
                    <a:pt x="30838" y="23921"/>
                    <a:pt x="30838" y="15407"/>
                  </a:cubicBezTo>
                  <a:lnTo>
                    <a:pt x="30838" y="15407"/>
                  </a:lnTo>
                  <a:cubicBezTo>
                    <a:pt x="30838" y="6894"/>
                    <a:pt x="23922" y="0"/>
                    <a:pt x="15408" y="0"/>
                  </a:cubicBezTo>
                  <a:lnTo>
                    <a:pt x="15408" y="0"/>
                  </a:lnTo>
                  <a:cubicBezTo>
                    <a:pt x="6894" y="0"/>
                    <a:pt x="1" y="6894"/>
                    <a:pt x="1" y="15407"/>
                  </a:cubicBezTo>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8"/>
            <p:cNvSpPr/>
            <p:nvPr/>
          </p:nvSpPr>
          <p:spPr>
            <a:xfrm>
              <a:off x="3027037" y="3947657"/>
              <a:ext cx="627774" cy="627150"/>
            </a:xfrm>
            <a:custGeom>
              <a:avLst/>
              <a:gdLst/>
              <a:ahLst/>
              <a:cxnLst/>
              <a:rect l="l" t="t" r="r" b="b"/>
              <a:pathLst>
                <a:path w="20452" h="20430" extrusionOk="0">
                  <a:moveTo>
                    <a:pt x="10226" y="1"/>
                  </a:moveTo>
                  <a:cubicBezTo>
                    <a:pt x="4588" y="1"/>
                    <a:pt x="0" y="4566"/>
                    <a:pt x="0" y="10203"/>
                  </a:cubicBezTo>
                  <a:cubicBezTo>
                    <a:pt x="0" y="15864"/>
                    <a:pt x="4588" y="20429"/>
                    <a:pt x="10226" y="20429"/>
                  </a:cubicBezTo>
                  <a:cubicBezTo>
                    <a:pt x="15886" y="20429"/>
                    <a:pt x="20452" y="15864"/>
                    <a:pt x="20452" y="10203"/>
                  </a:cubicBezTo>
                  <a:cubicBezTo>
                    <a:pt x="20452" y="4566"/>
                    <a:pt x="15886" y="1"/>
                    <a:pt x="10226" y="1"/>
                  </a:cubicBezTo>
                  <a:close/>
                </a:path>
              </a:pathLst>
            </a:custGeom>
            <a:gradFill>
              <a:gsLst>
                <a:gs pos="0">
                  <a:srgbClr val="FFFFFF"/>
                </a:gs>
                <a:gs pos="100000">
                  <a:srgbClr val="B3B3B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8"/>
            <p:cNvSpPr/>
            <p:nvPr/>
          </p:nvSpPr>
          <p:spPr>
            <a:xfrm>
              <a:off x="3048739" y="3968684"/>
              <a:ext cx="585047" cy="585094"/>
            </a:xfrm>
            <a:custGeom>
              <a:avLst/>
              <a:gdLst/>
              <a:ahLst/>
              <a:cxnLst/>
              <a:rect l="l" t="t" r="r" b="b"/>
              <a:pathLst>
                <a:path w="19060" h="19060" extrusionOk="0">
                  <a:moveTo>
                    <a:pt x="9519" y="0"/>
                  </a:moveTo>
                  <a:cubicBezTo>
                    <a:pt x="4269" y="0"/>
                    <a:pt x="1" y="4269"/>
                    <a:pt x="1" y="9518"/>
                  </a:cubicBezTo>
                  <a:cubicBezTo>
                    <a:pt x="1" y="14791"/>
                    <a:pt x="4269" y="19059"/>
                    <a:pt x="9519" y="19059"/>
                  </a:cubicBezTo>
                  <a:cubicBezTo>
                    <a:pt x="14791" y="19059"/>
                    <a:pt x="19060" y="14791"/>
                    <a:pt x="19060" y="9518"/>
                  </a:cubicBezTo>
                  <a:cubicBezTo>
                    <a:pt x="19060" y="4269"/>
                    <a:pt x="14791" y="0"/>
                    <a:pt x="9519" y="0"/>
                  </a:cubicBezTo>
                  <a:close/>
                </a:path>
              </a:pathLst>
            </a:custGeom>
            <a:gradFill>
              <a:gsLst>
                <a:gs pos="0">
                  <a:srgbClr val="FFFFFF"/>
                </a:gs>
                <a:gs pos="100000">
                  <a:srgbClr val="EFEFEF"/>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 name="Google Shape;350;p18"/>
            <p:cNvGrpSpPr/>
            <p:nvPr/>
          </p:nvGrpSpPr>
          <p:grpSpPr>
            <a:xfrm>
              <a:off x="3172002" y="4171093"/>
              <a:ext cx="337746" cy="179417"/>
              <a:chOff x="3086818" y="4136905"/>
              <a:chExt cx="358313" cy="190342"/>
            </a:xfrm>
          </p:grpSpPr>
          <p:sp>
            <p:nvSpPr>
              <p:cNvPr id="351" name="Google Shape;351;p18"/>
              <p:cNvSpPr/>
              <p:nvPr/>
            </p:nvSpPr>
            <p:spPr>
              <a:xfrm>
                <a:off x="3254821" y="4136905"/>
                <a:ext cx="190310" cy="190342"/>
              </a:xfrm>
              <a:custGeom>
                <a:avLst/>
                <a:gdLst/>
                <a:ahLst/>
                <a:cxnLst/>
                <a:rect l="l" t="t" r="r" b="b"/>
                <a:pathLst>
                  <a:path w="5844" h="5845" extrusionOk="0">
                    <a:moveTo>
                      <a:pt x="2922" y="1"/>
                    </a:moveTo>
                    <a:cubicBezTo>
                      <a:pt x="1301" y="1"/>
                      <a:pt x="0" y="1325"/>
                      <a:pt x="0" y="2922"/>
                    </a:cubicBezTo>
                    <a:cubicBezTo>
                      <a:pt x="0" y="4543"/>
                      <a:pt x="1301" y="5844"/>
                      <a:pt x="2922" y="5844"/>
                    </a:cubicBezTo>
                    <a:cubicBezTo>
                      <a:pt x="4543" y="5844"/>
                      <a:pt x="5844" y="4543"/>
                      <a:pt x="5844" y="2922"/>
                    </a:cubicBezTo>
                    <a:cubicBezTo>
                      <a:pt x="5844" y="1325"/>
                      <a:pt x="4543" y="1"/>
                      <a:pt x="2922" y="1"/>
                    </a:cubicBezTo>
                    <a:close/>
                  </a:path>
                </a:pathLst>
              </a:custGeom>
              <a:gradFill>
                <a:gsLst>
                  <a:gs pos="0">
                    <a:srgbClr val="FFFFFF"/>
                  </a:gs>
                  <a:gs pos="100000">
                    <a:srgbClr val="EFEFEF"/>
                  </a:gs>
                </a:gsLst>
                <a:path path="circle">
                  <a:fillToRect r="100000" b="100000"/>
                </a:path>
                <a:tileRect l="-100000" t="-100000"/>
              </a:gra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a:off x="3254821" y="4136905"/>
                <a:ext cx="190310" cy="190342"/>
              </a:xfrm>
              <a:custGeom>
                <a:avLst/>
                <a:gdLst/>
                <a:ahLst/>
                <a:cxnLst/>
                <a:rect l="l" t="t" r="r" b="b"/>
                <a:pathLst>
                  <a:path w="5844" h="5845" fill="none" extrusionOk="0">
                    <a:moveTo>
                      <a:pt x="5844" y="2922"/>
                    </a:moveTo>
                    <a:cubicBezTo>
                      <a:pt x="5844" y="4543"/>
                      <a:pt x="4543" y="5844"/>
                      <a:pt x="2922" y="5844"/>
                    </a:cubicBezTo>
                    <a:cubicBezTo>
                      <a:pt x="1301" y="5844"/>
                      <a:pt x="0" y="4543"/>
                      <a:pt x="0" y="2922"/>
                    </a:cubicBezTo>
                    <a:cubicBezTo>
                      <a:pt x="0" y="1325"/>
                      <a:pt x="1301" y="1"/>
                      <a:pt x="2922" y="1"/>
                    </a:cubicBezTo>
                    <a:cubicBezTo>
                      <a:pt x="4543" y="1"/>
                      <a:pt x="5844" y="1325"/>
                      <a:pt x="5844" y="2922"/>
                    </a:cubicBezTo>
                    <a:close/>
                  </a:path>
                </a:pathLst>
              </a:custGeom>
              <a:gradFill>
                <a:gsLst>
                  <a:gs pos="0">
                    <a:srgbClr val="FFFFFF"/>
                  </a:gs>
                  <a:gs pos="100000">
                    <a:srgbClr val="EFEFEF"/>
                  </a:gs>
                </a:gsLst>
                <a:path path="circle">
                  <a:fillToRect r="100000" b="100000"/>
                </a:path>
                <a:tileRect l="-100000" t="-100000"/>
              </a:gradFill>
              <a:ln w="97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a:off x="3277876" y="4160709"/>
                <a:ext cx="144230" cy="143481"/>
              </a:xfrm>
              <a:custGeom>
                <a:avLst/>
                <a:gdLst/>
                <a:ahLst/>
                <a:cxnLst/>
                <a:rect l="l" t="t" r="r" b="b"/>
                <a:pathLst>
                  <a:path w="4429" h="4406" extrusionOk="0">
                    <a:moveTo>
                      <a:pt x="2214" y="0"/>
                    </a:moveTo>
                    <a:cubicBezTo>
                      <a:pt x="1004" y="0"/>
                      <a:pt x="0" y="982"/>
                      <a:pt x="0" y="2191"/>
                    </a:cubicBezTo>
                    <a:cubicBezTo>
                      <a:pt x="0" y="3424"/>
                      <a:pt x="1004" y="4406"/>
                      <a:pt x="2214" y="4406"/>
                    </a:cubicBezTo>
                    <a:cubicBezTo>
                      <a:pt x="3447" y="4406"/>
                      <a:pt x="4428" y="3424"/>
                      <a:pt x="4428" y="2191"/>
                    </a:cubicBezTo>
                    <a:cubicBezTo>
                      <a:pt x="4428" y="982"/>
                      <a:pt x="3447" y="0"/>
                      <a:pt x="2214" y="0"/>
                    </a:cubicBezTo>
                    <a:close/>
                  </a:path>
                </a:pathLst>
              </a:custGeom>
              <a:gradFill>
                <a:gsLst>
                  <a:gs pos="0">
                    <a:srgbClr val="FFFFFF"/>
                  </a:gs>
                  <a:gs pos="100000">
                    <a:srgbClr val="EFEFEF"/>
                  </a:gs>
                </a:gsLst>
                <a:path path="circle">
                  <a:fillToRect r="100000" b="100000"/>
                </a:path>
                <a:tileRect l="-100000" t="-100000"/>
              </a:gra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a:off x="3277877" y="4160710"/>
                <a:ext cx="144230" cy="143481"/>
              </a:xfrm>
              <a:custGeom>
                <a:avLst/>
                <a:gdLst/>
                <a:ahLst/>
                <a:cxnLst/>
                <a:rect l="l" t="t" r="r" b="b"/>
                <a:pathLst>
                  <a:path w="4429" h="4406" fill="none" extrusionOk="0">
                    <a:moveTo>
                      <a:pt x="4428" y="2191"/>
                    </a:moveTo>
                    <a:cubicBezTo>
                      <a:pt x="4428" y="3424"/>
                      <a:pt x="3447" y="4406"/>
                      <a:pt x="2214" y="4406"/>
                    </a:cubicBezTo>
                    <a:cubicBezTo>
                      <a:pt x="1004" y="4406"/>
                      <a:pt x="0" y="3424"/>
                      <a:pt x="0" y="2191"/>
                    </a:cubicBezTo>
                    <a:cubicBezTo>
                      <a:pt x="0" y="982"/>
                      <a:pt x="1004" y="0"/>
                      <a:pt x="2214" y="0"/>
                    </a:cubicBezTo>
                    <a:cubicBezTo>
                      <a:pt x="3447" y="0"/>
                      <a:pt x="4428" y="982"/>
                      <a:pt x="4428" y="2191"/>
                    </a:cubicBezTo>
                    <a:close/>
                  </a:path>
                </a:pathLst>
              </a:custGeom>
              <a:gradFill>
                <a:gsLst>
                  <a:gs pos="0">
                    <a:srgbClr val="FFFFFF"/>
                  </a:gs>
                  <a:gs pos="100000">
                    <a:srgbClr val="EFEFEF"/>
                  </a:gs>
                </a:gsLst>
                <a:path path="circle">
                  <a:fillToRect r="100000" b="100000"/>
                </a:path>
                <a:tileRect l="-100000" t="-100000"/>
              </a:gradFill>
              <a:ln w="97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a:off x="3349976" y="4171098"/>
                <a:ext cx="45363" cy="79589"/>
              </a:xfrm>
              <a:custGeom>
                <a:avLst/>
                <a:gdLst/>
                <a:ahLst/>
                <a:cxnLst/>
                <a:rect l="l" t="t" r="r" b="b"/>
                <a:pathLst>
                  <a:path w="1393" h="2444" extrusionOk="0">
                    <a:moveTo>
                      <a:pt x="0" y="1"/>
                    </a:moveTo>
                    <a:lnTo>
                      <a:pt x="0" y="1872"/>
                    </a:lnTo>
                    <a:lnTo>
                      <a:pt x="1392" y="2443"/>
                    </a:lnTo>
                    <a:lnTo>
                      <a:pt x="0" y="1"/>
                    </a:lnTo>
                    <a:close/>
                  </a:path>
                </a:pathLst>
              </a:custGeom>
              <a:gradFill>
                <a:gsLst>
                  <a:gs pos="0">
                    <a:srgbClr val="FFFFFF"/>
                  </a:gs>
                  <a:gs pos="100000">
                    <a:srgbClr val="EFEFEF"/>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8"/>
              <p:cNvSpPr/>
              <p:nvPr/>
            </p:nvSpPr>
            <p:spPr>
              <a:xfrm>
                <a:off x="3349976" y="4171098"/>
                <a:ext cx="45363" cy="79589"/>
              </a:xfrm>
              <a:custGeom>
                <a:avLst/>
                <a:gdLst/>
                <a:ahLst/>
                <a:cxnLst/>
                <a:rect l="l" t="t" r="r" b="b"/>
                <a:pathLst>
                  <a:path w="1393" h="2444" fill="none" extrusionOk="0">
                    <a:moveTo>
                      <a:pt x="0" y="1"/>
                    </a:moveTo>
                    <a:lnTo>
                      <a:pt x="0" y="1872"/>
                    </a:lnTo>
                    <a:lnTo>
                      <a:pt x="1392" y="2443"/>
                    </a:lnTo>
                  </a:path>
                </a:pathLst>
              </a:custGeom>
              <a:gradFill>
                <a:gsLst>
                  <a:gs pos="0">
                    <a:srgbClr val="FFFFFF"/>
                  </a:gs>
                  <a:gs pos="100000">
                    <a:srgbClr val="EFEFEF"/>
                  </a:gs>
                </a:gsLst>
                <a:path path="circle">
                  <a:fillToRect r="100000" b="100000"/>
                </a:path>
                <a:tileRect l="-100000" t="-100000"/>
              </a:gradFill>
              <a:ln w="97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8"/>
              <p:cNvSpPr/>
              <p:nvPr/>
            </p:nvSpPr>
            <p:spPr>
              <a:xfrm>
                <a:off x="3133647" y="4171098"/>
                <a:ext cx="110070" cy="33"/>
              </a:xfrm>
              <a:custGeom>
                <a:avLst/>
                <a:gdLst/>
                <a:ahLst/>
                <a:cxnLst/>
                <a:rect l="l" t="t" r="r" b="b"/>
                <a:pathLst>
                  <a:path w="3380" h="1" fill="none" extrusionOk="0">
                    <a:moveTo>
                      <a:pt x="1" y="1"/>
                    </a:moveTo>
                    <a:lnTo>
                      <a:pt x="3379" y="1"/>
                    </a:lnTo>
                  </a:path>
                </a:pathLst>
              </a:custGeom>
              <a:gradFill>
                <a:gsLst>
                  <a:gs pos="0">
                    <a:srgbClr val="FFFFFF"/>
                  </a:gs>
                  <a:gs pos="100000">
                    <a:srgbClr val="EFEFEF"/>
                  </a:gs>
                </a:gsLst>
                <a:path path="circle">
                  <a:fillToRect r="100000" b="100000"/>
                </a:path>
                <a:tileRect l="-100000" t="-100000"/>
              </a:gradFill>
              <a:ln w="97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8"/>
              <p:cNvSpPr/>
              <p:nvPr/>
            </p:nvSpPr>
            <p:spPr>
              <a:xfrm>
                <a:off x="3086818" y="4232060"/>
                <a:ext cx="143514" cy="33"/>
              </a:xfrm>
              <a:custGeom>
                <a:avLst/>
                <a:gdLst/>
                <a:ahLst/>
                <a:cxnLst/>
                <a:rect l="l" t="t" r="r" b="b"/>
                <a:pathLst>
                  <a:path w="4407" h="1" fill="none" extrusionOk="0">
                    <a:moveTo>
                      <a:pt x="4406" y="0"/>
                    </a:moveTo>
                    <a:lnTo>
                      <a:pt x="1" y="0"/>
                    </a:lnTo>
                  </a:path>
                </a:pathLst>
              </a:custGeom>
              <a:gradFill>
                <a:gsLst>
                  <a:gs pos="0">
                    <a:srgbClr val="FFFFFF"/>
                  </a:gs>
                  <a:gs pos="100000">
                    <a:srgbClr val="EFEFEF"/>
                  </a:gs>
                </a:gsLst>
                <a:path path="circle">
                  <a:fillToRect r="100000" b="100000"/>
                </a:path>
                <a:tileRect l="-100000" t="-100000"/>
              </a:gradFill>
              <a:ln w="97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p:nvPr/>
            </p:nvSpPr>
            <p:spPr>
              <a:xfrm>
                <a:off x="3133647" y="4295236"/>
                <a:ext cx="96685" cy="33"/>
              </a:xfrm>
              <a:custGeom>
                <a:avLst/>
                <a:gdLst/>
                <a:ahLst/>
                <a:cxnLst/>
                <a:rect l="l" t="t" r="r" b="b"/>
                <a:pathLst>
                  <a:path w="2969" h="1" fill="none" extrusionOk="0">
                    <a:moveTo>
                      <a:pt x="1" y="1"/>
                    </a:moveTo>
                    <a:lnTo>
                      <a:pt x="2968" y="1"/>
                    </a:lnTo>
                  </a:path>
                </a:pathLst>
              </a:custGeom>
              <a:gradFill>
                <a:gsLst>
                  <a:gs pos="0">
                    <a:srgbClr val="FFFFFF"/>
                  </a:gs>
                  <a:gs pos="100000">
                    <a:srgbClr val="EFEFEF"/>
                  </a:gs>
                </a:gsLst>
                <a:path path="circle">
                  <a:fillToRect r="100000" b="100000"/>
                </a:path>
                <a:tileRect l="-100000" t="-100000"/>
              </a:gradFill>
              <a:ln w="9700"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 name="Google Shape;360;p18"/>
            <p:cNvSpPr/>
            <p:nvPr/>
          </p:nvSpPr>
          <p:spPr>
            <a:xfrm>
              <a:off x="5329376" y="1241750"/>
              <a:ext cx="946572" cy="946650"/>
            </a:xfrm>
            <a:custGeom>
              <a:avLst/>
              <a:gdLst/>
              <a:ahLst/>
              <a:cxnLst/>
              <a:rect l="l" t="t" r="r" b="b"/>
              <a:pathLst>
                <a:path w="30838" h="30838" extrusionOk="0">
                  <a:moveTo>
                    <a:pt x="0" y="15407"/>
                  </a:moveTo>
                  <a:cubicBezTo>
                    <a:pt x="0" y="23921"/>
                    <a:pt x="6916" y="30837"/>
                    <a:pt x="15430" y="30837"/>
                  </a:cubicBezTo>
                  <a:lnTo>
                    <a:pt x="15430" y="30837"/>
                  </a:lnTo>
                  <a:cubicBezTo>
                    <a:pt x="23944" y="30837"/>
                    <a:pt x="30837" y="23921"/>
                    <a:pt x="30837" y="15407"/>
                  </a:cubicBezTo>
                  <a:lnTo>
                    <a:pt x="30837" y="15407"/>
                  </a:lnTo>
                  <a:cubicBezTo>
                    <a:pt x="30837" y="6894"/>
                    <a:pt x="23944" y="0"/>
                    <a:pt x="15430" y="0"/>
                  </a:cubicBezTo>
                  <a:lnTo>
                    <a:pt x="15430" y="0"/>
                  </a:lnTo>
                  <a:cubicBezTo>
                    <a:pt x="6916" y="0"/>
                    <a:pt x="0" y="6894"/>
                    <a:pt x="0" y="1540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8"/>
            <p:cNvSpPr/>
            <p:nvPr/>
          </p:nvSpPr>
          <p:spPr>
            <a:xfrm>
              <a:off x="5494000" y="1400788"/>
              <a:ext cx="627805" cy="627856"/>
            </a:xfrm>
            <a:custGeom>
              <a:avLst/>
              <a:gdLst/>
              <a:ahLst/>
              <a:cxnLst/>
              <a:rect l="l" t="t" r="r" b="b"/>
              <a:pathLst>
                <a:path w="20453" h="20453" extrusionOk="0">
                  <a:moveTo>
                    <a:pt x="10227" y="1"/>
                  </a:moveTo>
                  <a:cubicBezTo>
                    <a:pt x="4589" y="1"/>
                    <a:pt x="1" y="4589"/>
                    <a:pt x="1" y="10226"/>
                  </a:cubicBezTo>
                  <a:cubicBezTo>
                    <a:pt x="1" y="15864"/>
                    <a:pt x="4589" y="20452"/>
                    <a:pt x="10227" y="20452"/>
                  </a:cubicBezTo>
                  <a:cubicBezTo>
                    <a:pt x="15887" y="20452"/>
                    <a:pt x="20452" y="15864"/>
                    <a:pt x="20452" y="10226"/>
                  </a:cubicBezTo>
                  <a:cubicBezTo>
                    <a:pt x="20452" y="4589"/>
                    <a:pt x="15887" y="1"/>
                    <a:pt x="10227" y="1"/>
                  </a:cubicBezTo>
                  <a:close/>
                </a:path>
              </a:pathLst>
            </a:custGeom>
            <a:gradFill>
              <a:gsLst>
                <a:gs pos="0">
                  <a:srgbClr val="FFFFFF"/>
                </a:gs>
                <a:gs pos="100000">
                  <a:srgbClr val="B3B3B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8"/>
            <p:cNvSpPr/>
            <p:nvPr/>
          </p:nvSpPr>
          <p:spPr>
            <a:xfrm>
              <a:off x="5515733" y="1422521"/>
              <a:ext cx="585047" cy="585094"/>
            </a:xfrm>
            <a:custGeom>
              <a:avLst/>
              <a:gdLst/>
              <a:ahLst/>
              <a:cxnLst/>
              <a:rect l="l" t="t" r="r" b="b"/>
              <a:pathLst>
                <a:path w="19060" h="19060" extrusionOk="0">
                  <a:moveTo>
                    <a:pt x="9519" y="0"/>
                  </a:moveTo>
                  <a:cubicBezTo>
                    <a:pt x="4269" y="0"/>
                    <a:pt x="1" y="4269"/>
                    <a:pt x="1" y="9518"/>
                  </a:cubicBezTo>
                  <a:cubicBezTo>
                    <a:pt x="1" y="14791"/>
                    <a:pt x="4269" y="19059"/>
                    <a:pt x="9519" y="19059"/>
                  </a:cubicBezTo>
                  <a:cubicBezTo>
                    <a:pt x="14791" y="19059"/>
                    <a:pt x="19060" y="14791"/>
                    <a:pt x="19060" y="9518"/>
                  </a:cubicBezTo>
                  <a:cubicBezTo>
                    <a:pt x="19060" y="4269"/>
                    <a:pt x="14791" y="0"/>
                    <a:pt x="9519" y="0"/>
                  </a:cubicBezTo>
                  <a:close/>
                </a:path>
              </a:pathLst>
            </a:custGeom>
            <a:gradFill>
              <a:gsLst>
                <a:gs pos="0">
                  <a:srgbClr val="FFFFFF"/>
                </a:gs>
                <a:gs pos="100000">
                  <a:srgbClr val="EFEFEF"/>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18"/>
            <p:cNvGrpSpPr/>
            <p:nvPr/>
          </p:nvGrpSpPr>
          <p:grpSpPr>
            <a:xfrm>
              <a:off x="5697128" y="1635500"/>
              <a:ext cx="265580" cy="208117"/>
              <a:chOff x="5765713" y="1446906"/>
              <a:chExt cx="281752" cy="220791"/>
            </a:xfrm>
          </p:grpSpPr>
          <p:sp>
            <p:nvSpPr>
              <p:cNvPr id="364" name="Google Shape;364;p18"/>
              <p:cNvSpPr/>
              <p:nvPr/>
            </p:nvSpPr>
            <p:spPr>
              <a:xfrm>
                <a:off x="5765713" y="1548737"/>
                <a:ext cx="199982" cy="50573"/>
              </a:xfrm>
              <a:custGeom>
                <a:avLst/>
                <a:gdLst/>
                <a:ahLst/>
                <a:cxnLst/>
                <a:rect l="l" t="t" r="r" b="b"/>
                <a:pathLst>
                  <a:path w="6141" h="1553" extrusionOk="0">
                    <a:moveTo>
                      <a:pt x="776" y="0"/>
                    </a:moveTo>
                    <a:cubicBezTo>
                      <a:pt x="343" y="0"/>
                      <a:pt x="0" y="343"/>
                      <a:pt x="0" y="776"/>
                    </a:cubicBezTo>
                    <a:cubicBezTo>
                      <a:pt x="0" y="1210"/>
                      <a:pt x="343" y="1552"/>
                      <a:pt x="776" y="1552"/>
                    </a:cubicBezTo>
                    <a:lnTo>
                      <a:pt x="5364" y="1552"/>
                    </a:lnTo>
                    <a:cubicBezTo>
                      <a:pt x="5798" y="1552"/>
                      <a:pt x="6140" y="1210"/>
                      <a:pt x="6140" y="776"/>
                    </a:cubicBezTo>
                    <a:cubicBezTo>
                      <a:pt x="6140" y="343"/>
                      <a:pt x="5798" y="0"/>
                      <a:pt x="5364" y="0"/>
                    </a:cubicBezTo>
                    <a:close/>
                  </a:path>
                </a:pathLst>
              </a:custGeom>
              <a:gradFill>
                <a:gsLst>
                  <a:gs pos="0">
                    <a:srgbClr val="FFFFFF"/>
                  </a:gs>
                  <a:gs pos="100000">
                    <a:srgbClr val="EFEFEF"/>
                  </a:gs>
                </a:gsLst>
                <a:path path="circle">
                  <a:fillToRect r="100000" b="100000"/>
                </a:path>
                <a:tileRect l="-100000" t="-10000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5765713" y="1497447"/>
                <a:ext cx="199982" cy="51322"/>
              </a:xfrm>
              <a:custGeom>
                <a:avLst/>
                <a:gdLst/>
                <a:ahLst/>
                <a:cxnLst/>
                <a:rect l="l" t="t" r="r" b="b"/>
                <a:pathLst>
                  <a:path w="6141" h="1576" extrusionOk="0">
                    <a:moveTo>
                      <a:pt x="776" y="0"/>
                    </a:moveTo>
                    <a:cubicBezTo>
                      <a:pt x="343" y="0"/>
                      <a:pt x="0" y="366"/>
                      <a:pt x="0" y="799"/>
                    </a:cubicBezTo>
                    <a:cubicBezTo>
                      <a:pt x="0" y="1210"/>
                      <a:pt x="343" y="1575"/>
                      <a:pt x="776" y="1575"/>
                    </a:cubicBezTo>
                    <a:lnTo>
                      <a:pt x="5364" y="1575"/>
                    </a:lnTo>
                    <a:cubicBezTo>
                      <a:pt x="5798" y="1575"/>
                      <a:pt x="6140" y="1210"/>
                      <a:pt x="6140" y="799"/>
                    </a:cubicBezTo>
                    <a:cubicBezTo>
                      <a:pt x="6140" y="366"/>
                      <a:pt x="5798" y="0"/>
                      <a:pt x="5364" y="0"/>
                    </a:cubicBezTo>
                    <a:close/>
                  </a:path>
                </a:pathLst>
              </a:custGeom>
              <a:gradFill>
                <a:gsLst>
                  <a:gs pos="0">
                    <a:srgbClr val="FFFFFF"/>
                  </a:gs>
                  <a:gs pos="100000">
                    <a:srgbClr val="EFEFEF"/>
                  </a:gs>
                </a:gsLst>
                <a:path path="circle">
                  <a:fillToRect r="100000" b="100000"/>
                </a:path>
                <a:tileRect l="-100000" t="-10000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5765713" y="1446906"/>
                <a:ext cx="199982" cy="50573"/>
              </a:xfrm>
              <a:custGeom>
                <a:avLst/>
                <a:gdLst/>
                <a:ahLst/>
                <a:cxnLst/>
                <a:rect l="l" t="t" r="r" b="b"/>
                <a:pathLst>
                  <a:path w="6141" h="1553" extrusionOk="0">
                    <a:moveTo>
                      <a:pt x="776" y="0"/>
                    </a:moveTo>
                    <a:cubicBezTo>
                      <a:pt x="343" y="0"/>
                      <a:pt x="0" y="343"/>
                      <a:pt x="0" y="776"/>
                    </a:cubicBezTo>
                    <a:cubicBezTo>
                      <a:pt x="0" y="1210"/>
                      <a:pt x="343" y="1552"/>
                      <a:pt x="776" y="1552"/>
                    </a:cubicBezTo>
                    <a:lnTo>
                      <a:pt x="5364" y="1552"/>
                    </a:lnTo>
                    <a:cubicBezTo>
                      <a:pt x="5798" y="1552"/>
                      <a:pt x="6140" y="1210"/>
                      <a:pt x="6140" y="776"/>
                    </a:cubicBezTo>
                    <a:cubicBezTo>
                      <a:pt x="6140" y="343"/>
                      <a:pt x="5798" y="0"/>
                      <a:pt x="5364" y="0"/>
                    </a:cubicBezTo>
                    <a:close/>
                  </a:path>
                </a:pathLst>
              </a:custGeom>
              <a:gradFill>
                <a:gsLst>
                  <a:gs pos="0">
                    <a:srgbClr val="FFFFFF"/>
                  </a:gs>
                  <a:gs pos="100000">
                    <a:srgbClr val="EFEFEF"/>
                  </a:gs>
                </a:gsLst>
                <a:path path="circle">
                  <a:fillToRect r="100000" b="100000"/>
                </a:path>
                <a:tileRect l="-100000" t="-10000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5876467" y="1496698"/>
                <a:ext cx="170999" cy="170999"/>
              </a:xfrm>
              <a:custGeom>
                <a:avLst/>
                <a:gdLst/>
                <a:ahLst/>
                <a:cxnLst/>
                <a:rect l="l" t="t" r="r" b="b"/>
                <a:pathLst>
                  <a:path w="5251" h="5251" extrusionOk="0">
                    <a:moveTo>
                      <a:pt x="2625" y="1"/>
                    </a:moveTo>
                    <a:cubicBezTo>
                      <a:pt x="1164" y="1"/>
                      <a:pt x="0" y="1165"/>
                      <a:pt x="0" y="2625"/>
                    </a:cubicBezTo>
                    <a:cubicBezTo>
                      <a:pt x="0" y="4063"/>
                      <a:pt x="1164" y="5250"/>
                      <a:pt x="2625" y="5250"/>
                    </a:cubicBezTo>
                    <a:cubicBezTo>
                      <a:pt x="4086" y="5250"/>
                      <a:pt x="5250" y="4063"/>
                      <a:pt x="5250" y="2625"/>
                    </a:cubicBezTo>
                    <a:cubicBezTo>
                      <a:pt x="5250" y="1165"/>
                      <a:pt x="4086" y="1"/>
                      <a:pt x="2625" y="1"/>
                    </a:cubicBezTo>
                    <a:close/>
                  </a:path>
                </a:pathLst>
              </a:custGeom>
              <a:gradFill>
                <a:gsLst>
                  <a:gs pos="0">
                    <a:srgbClr val="FFFFFF"/>
                  </a:gs>
                  <a:gs pos="100000">
                    <a:srgbClr val="EFEFEF"/>
                  </a:gs>
                </a:gsLst>
                <a:path path="circle">
                  <a:fillToRect r="100000" b="100000"/>
                </a:path>
                <a:tileRect l="-100000" t="-100000"/>
              </a:gra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5906198" y="1526430"/>
                <a:ext cx="111535" cy="111535"/>
              </a:xfrm>
              <a:custGeom>
                <a:avLst/>
                <a:gdLst/>
                <a:ahLst/>
                <a:cxnLst/>
                <a:rect l="l" t="t" r="r" b="b"/>
                <a:pathLst>
                  <a:path w="3425" h="3425" fill="none" extrusionOk="0">
                    <a:moveTo>
                      <a:pt x="3424" y="1712"/>
                    </a:moveTo>
                    <a:cubicBezTo>
                      <a:pt x="3424" y="2648"/>
                      <a:pt x="2671" y="3424"/>
                      <a:pt x="1712" y="3424"/>
                    </a:cubicBezTo>
                    <a:cubicBezTo>
                      <a:pt x="754" y="3424"/>
                      <a:pt x="0" y="2648"/>
                      <a:pt x="0" y="1712"/>
                    </a:cubicBezTo>
                    <a:cubicBezTo>
                      <a:pt x="0" y="754"/>
                      <a:pt x="754" y="1"/>
                      <a:pt x="1712" y="1"/>
                    </a:cubicBezTo>
                    <a:cubicBezTo>
                      <a:pt x="2671" y="1"/>
                      <a:pt x="3424" y="754"/>
                      <a:pt x="3424" y="1712"/>
                    </a:cubicBezTo>
                    <a:close/>
                  </a:path>
                </a:pathLst>
              </a:custGeom>
              <a:gradFill>
                <a:gsLst>
                  <a:gs pos="0">
                    <a:srgbClr val="FFFFFF"/>
                  </a:gs>
                  <a:gs pos="100000">
                    <a:srgbClr val="EFEFEF"/>
                  </a:gs>
                </a:gsLst>
                <a:path path="circle">
                  <a:fillToRect r="100000" b="100000"/>
                </a:path>
                <a:tileRect l="-100000" t="-100000"/>
              </a:gradFill>
              <a:ln w="970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9" name="Google Shape;369;p18"/>
            <p:cNvSpPr/>
            <p:nvPr/>
          </p:nvSpPr>
          <p:spPr>
            <a:xfrm>
              <a:off x="5916503" y="2514817"/>
              <a:ext cx="1077579" cy="1011820"/>
            </a:xfrm>
            <a:custGeom>
              <a:avLst/>
              <a:gdLst/>
              <a:ahLst/>
              <a:cxnLst/>
              <a:rect l="l" t="t" r="r" b="b"/>
              <a:pathLst>
                <a:path w="35106" h="32961" extrusionOk="0">
                  <a:moveTo>
                    <a:pt x="4703" y="6894"/>
                  </a:moveTo>
                  <a:cubicBezTo>
                    <a:pt x="1" y="13993"/>
                    <a:pt x="1941" y="23557"/>
                    <a:pt x="9017" y="28259"/>
                  </a:cubicBezTo>
                  <a:lnTo>
                    <a:pt x="9017" y="28259"/>
                  </a:lnTo>
                  <a:cubicBezTo>
                    <a:pt x="16115" y="32961"/>
                    <a:pt x="25679" y="31043"/>
                    <a:pt x="30404" y="23945"/>
                  </a:cubicBezTo>
                  <a:lnTo>
                    <a:pt x="30404" y="23945"/>
                  </a:lnTo>
                  <a:cubicBezTo>
                    <a:pt x="35106" y="16846"/>
                    <a:pt x="33166" y="7282"/>
                    <a:pt x="26067" y="2580"/>
                  </a:cubicBezTo>
                  <a:lnTo>
                    <a:pt x="26067" y="2580"/>
                  </a:lnTo>
                  <a:cubicBezTo>
                    <a:pt x="23442" y="823"/>
                    <a:pt x="20498" y="1"/>
                    <a:pt x="17553" y="1"/>
                  </a:cubicBezTo>
                  <a:lnTo>
                    <a:pt x="17553" y="1"/>
                  </a:lnTo>
                  <a:cubicBezTo>
                    <a:pt x="12577" y="1"/>
                    <a:pt x="7670" y="2420"/>
                    <a:pt x="4703" y="6894"/>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6097979" y="2673885"/>
              <a:ext cx="714672" cy="627825"/>
            </a:xfrm>
            <a:custGeom>
              <a:avLst/>
              <a:gdLst/>
              <a:ahLst/>
              <a:cxnLst/>
              <a:rect l="l" t="t" r="r" b="b"/>
              <a:pathLst>
                <a:path w="23283" h="20452" extrusionOk="0">
                  <a:moveTo>
                    <a:pt x="11641" y="0"/>
                  </a:moveTo>
                  <a:cubicBezTo>
                    <a:pt x="8332" y="0"/>
                    <a:pt x="5090" y="1621"/>
                    <a:pt x="3127" y="4588"/>
                  </a:cubicBezTo>
                  <a:cubicBezTo>
                    <a:pt x="0" y="9290"/>
                    <a:pt x="1279" y="15636"/>
                    <a:pt x="5981" y="18740"/>
                  </a:cubicBezTo>
                  <a:cubicBezTo>
                    <a:pt x="7721" y="19897"/>
                    <a:pt x="9687" y="20451"/>
                    <a:pt x="11632" y="20451"/>
                  </a:cubicBezTo>
                  <a:cubicBezTo>
                    <a:pt x="14940" y="20451"/>
                    <a:pt x="18186" y="18848"/>
                    <a:pt x="20155" y="15887"/>
                  </a:cubicBezTo>
                  <a:cubicBezTo>
                    <a:pt x="23282" y="11185"/>
                    <a:pt x="22004" y="4839"/>
                    <a:pt x="17279" y="1712"/>
                  </a:cubicBezTo>
                  <a:cubicBezTo>
                    <a:pt x="15544" y="571"/>
                    <a:pt x="13581" y="0"/>
                    <a:pt x="11641" y="0"/>
                  </a:cubicBezTo>
                  <a:close/>
                </a:path>
              </a:pathLst>
            </a:custGeom>
            <a:gradFill>
              <a:gsLst>
                <a:gs pos="0">
                  <a:srgbClr val="FFFFFF"/>
                </a:gs>
                <a:gs pos="100000">
                  <a:srgbClr val="B3B3B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6121800" y="2695587"/>
              <a:ext cx="666327" cy="585002"/>
            </a:xfrm>
            <a:custGeom>
              <a:avLst/>
              <a:gdLst/>
              <a:ahLst/>
              <a:cxnLst/>
              <a:rect l="l" t="t" r="r" b="b"/>
              <a:pathLst>
                <a:path w="21708" h="19057" extrusionOk="0">
                  <a:moveTo>
                    <a:pt x="10865" y="1"/>
                  </a:moveTo>
                  <a:cubicBezTo>
                    <a:pt x="7784" y="1"/>
                    <a:pt x="4748" y="1484"/>
                    <a:pt x="2922" y="4246"/>
                  </a:cubicBezTo>
                  <a:cubicBezTo>
                    <a:pt x="0" y="8629"/>
                    <a:pt x="1210" y="14563"/>
                    <a:pt x="5593" y="17462"/>
                  </a:cubicBezTo>
                  <a:cubicBezTo>
                    <a:pt x="7212" y="18541"/>
                    <a:pt x="9039" y="19057"/>
                    <a:pt x="10848" y="19057"/>
                  </a:cubicBezTo>
                  <a:cubicBezTo>
                    <a:pt x="13935" y="19057"/>
                    <a:pt x="16966" y="17555"/>
                    <a:pt x="18809" y="14792"/>
                  </a:cubicBezTo>
                  <a:cubicBezTo>
                    <a:pt x="21707" y="10409"/>
                    <a:pt x="20520" y="4497"/>
                    <a:pt x="16138" y="1576"/>
                  </a:cubicBezTo>
                  <a:cubicBezTo>
                    <a:pt x="14517" y="503"/>
                    <a:pt x="12691" y="1"/>
                    <a:pt x="10865" y="1"/>
                  </a:cubicBezTo>
                  <a:close/>
                </a:path>
              </a:pathLst>
            </a:custGeom>
            <a:gradFill>
              <a:gsLst>
                <a:gs pos="0">
                  <a:srgbClr val="FFFFFF"/>
                </a:gs>
                <a:gs pos="100000">
                  <a:srgbClr val="EFEFEF"/>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18"/>
            <p:cNvGrpSpPr/>
            <p:nvPr/>
          </p:nvGrpSpPr>
          <p:grpSpPr>
            <a:xfrm>
              <a:off x="6341003" y="2873521"/>
              <a:ext cx="228438" cy="228438"/>
              <a:chOff x="6448797" y="2760318"/>
              <a:chExt cx="242349" cy="242349"/>
            </a:xfrm>
          </p:grpSpPr>
          <p:sp>
            <p:nvSpPr>
              <p:cNvPr id="373" name="Google Shape;373;p18"/>
              <p:cNvSpPr/>
              <p:nvPr/>
            </p:nvSpPr>
            <p:spPr>
              <a:xfrm>
                <a:off x="6448797" y="2760318"/>
                <a:ext cx="242349" cy="242349"/>
              </a:xfrm>
              <a:custGeom>
                <a:avLst/>
                <a:gdLst/>
                <a:ahLst/>
                <a:cxnLst/>
                <a:rect l="l" t="t" r="r" b="b"/>
                <a:pathLst>
                  <a:path w="7442" h="7442" extrusionOk="0">
                    <a:moveTo>
                      <a:pt x="3721" y="1804"/>
                    </a:moveTo>
                    <a:cubicBezTo>
                      <a:pt x="4771" y="1804"/>
                      <a:pt x="5639" y="2671"/>
                      <a:pt x="5639" y="3721"/>
                    </a:cubicBezTo>
                    <a:cubicBezTo>
                      <a:pt x="5639" y="4794"/>
                      <a:pt x="4771" y="5661"/>
                      <a:pt x="3721" y="5661"/>
                    </a:cubicBezTo>
                    <a:cubicBezTo>
                      <a:pt x="2649" y="5661"/>
                      <a:pt x="1781" y="4794"/>
                      <a:pt x="1781" y="3721"/>
                    </a:cubicBezTo>
                    <a:cubicBezTo>
                      <a:pt x="1781" y="2671"/>
                      <a:pt x="2649" y="1804"/>
                      <a:pt x="3721" y="1804"/>
                    </a:cubicBezTo>
                    <a:close/>
                    <a:moveTo>
                      <a:pt x="2877" y="0"/>
                    </a:moveTo>
                    <a:lnTo>
                      <a:pt x="2877" y="594"/>
                    </a:lnTo>
                    <a:cubicBezTo>
                      <a:pt x="2603" y="662"/>
                      <a:pt x="2329" y="777"/>
                      <a:pt x="2101" y="913"/>
                    </a:cubicBezTo>
                    <a:lnTo>
                      <a:pt x="1667" y="503"/>
                    </a:lnTo>
                    <a:lnTo>
                      <a:pt x="503" y="1690"/>
                    </a:lnTo>
                    <a:lnTo>
                      <a:pt x="914" y="2100"/>
                    </a:lnTo>
                    <a:cubicBezTo>
                      <a:pt x="777" y="2351"/>
                      <a:pt x="663" y="2603"/>
                      <a:pt x="571" y="2899"/>
                    </a:cubicBezTo>
                    <a:lnTo>
                      <a:pt x="1" y="2899"/>
                    </a:lnTo>
                    <a:lnTo>
                      <a:pt x="1" y="4566"/>
                    </a:lnTo>
                    <a:lnTo>
                      <a:pt x="571" y="4566"/>
                    </a:lnTo>
                    <a:cubicBezTo>
                      <a:pt x="663" y="4839"/>
                      <a:pt x="777" y="5113"/>
                      <a:pt x="914" y="5364"/>
                    </a:cubicBezTo>
                    <a:lnTo>
                      <a:pt x="503" y="5775"/>
                    </a:lnTo>
                    <a:lnTo>
                      <a:pt x="1667" y="6939"/>
                    </a:lnTo>
                    <a:lnTo>
                      <a:pt x="2101" y="6528"/>
                    </a:lnTo>
                    <a:cubicBezTo>
                      <a:pt x="2329" y="6665"/>
                      <a:pt x="2603" y="6780"/>
                      <a:pt x="2877" y="6871"/>
                    </a:cubicBezTo>
                    <a:lnTo>
                      <a:pt x="2877" y="7441"/>
                    </a:lnTo>
                    <a:lnTo>
                      <a:pt x="4543" y="7441"/>
                    </a:lnTo>
                    <a:lnTo>
                      <a:pt x="4543" y="6871"/>
                    </a:lnTo>
                    <a:cubicBezTo>
                      <a:pt x="4840" y="6780"/>
                      <a:pt x="5091" y="6665"/>
                      <a:pt x="5342" y="6528"/>
                    </a:cubicBezTo>
                    <a:lnTo>
                      <a:pt x="5753" y="6939"/>
                    </a:lnTo>
                    <a:lnTo>
                      <a:pt x="6940" y="5775"/>
                    </a:lnTo>
                    <a:lnTo>
                      <a:pt x="6529" y="5364"/>
                    </a:lnTo>
                    <a:cubicBezTo>
                      <a:pt x="6666" y="5113"/>
                      <a:pt x="6780" y="4839"/>
                      <a:pt x="6848" y="4566"/>
                    </a:cubicBezTo>
                    <a:lnTo>
                      <a:pt x="7442" y="4566"/>
                    </a:lnTo>
                    <a:lnTo>
                      <a:pt x="7442" y="2899"/>
                    </a:lnTo>
                    <a:lnTo>
                      <a:pt x="6848" y="2899"/>
                    </a:lnTo>
                    <a:cubicBezTo>
                      <a:pt x="6780" y="2603"/>
                      <a:pt x="6666" y="2351"/>
                      <a:pt x="6529" y="2100"/>
                    </a:cubicBezTo>
                    <a:lnTo>
                      <a:pt x="6940" y="1690"/>
                    </a:lnTo>
                    <a:lnTo>
                      <a:pt x="5753" y="503"/>
                    </a:lnTo>
                    <a:lnTo>
                      <a:pt x="5342" y="913"/>
                    </a:lnTo>
                    <a:cubicBezTo>
                      <a:pt x="5091" y="777"/>
                      <a:pt x="4840" y="662"/>
                      <a:pt x="4543" y="594"/>
                    </a:cubicBezTo>
                    <a:lnTo>
                      <a:pt x="4543" y="0"/>
                    </a:lnTo>
                    <a:close/>
                  </a:path>
                </a:pathLst>
              </a:custGeom>
              <a:gradFill>
                <a:gsLst>
                  <a:gs pos="0">
                    <a:srgbClr val="FFFFFF"/>
                  </a:gs>
                  <a:gs pos="100000">
                    <a:srgbClr val="EFEFEF"/>
                  </a:gs>
                </a:gsLst>
                <a:path path="circle">
                  <a:fillToRect r="100000" b="100000"/>
                </a:path>
                <a:tileRect l="-100000" t="-100000"/>
              </a:gra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8"/>
              <p:cNvSpPr/>
              <p:nvPr/>
            </p:nvSpPr>
            <p:spPr>
              <a:xfrm>
                <a:off x="6448797" y="2760318"/>
                <a:ext cx="242349" cy="242349"/>
              </a:xfrm>
              <a:custGeom>
                <a:avLst/>
                <a:gdLst/>
                <a:ahLst/>
                <a:cxnLst/>
                <a:rect l="l" t="t" r="r" b="b"/>
                <a:pathLst>
                  <a:path w="7442" h="7442" fill="none" extrusionOk="0">
                    <a:moveTo>
                      <a:pt x="3721" y="5661"/>
                    </a:moveTo>
                    <a:cubicBezTo>
                      <a:pt x="2649" y="5661"/>
                      <a:pt x="1781" y="4794"/>
                      <a:pt x="1781" y="3721"/>
                    </a:cubicBezTo>
                    <a:cubicBezTo>
                      <a:pt x="1781" y="2671"/>
                      <a:pt x="2649" y="1804"/>
                      <a:pt x="3721" y="1804"/>
                    </a:cubicBezTo>
                    <a:cubicBezTo>
                      <a:pt x="4771" y="1804"/>
                      <a:pt x="5639" y="2671"/>
                      <a:pt x="5639" y="3721"/>
                    </a:cubicBezTo>
                    <a:cubicBezTo>
                      <a:pt x="5639" y="4794"/>
                      <a:pt x="4771" y="5661"/>
                      <a:pt x="3721" y="5661"/>
                    </a:cubicBezTo>
                    <a:close/>
                    <a:moveTo>
                      <a:pt x="7442" y="4566"/>
                    </a:moveTo>
                    <a:lnTo>
                      <a:pt x="7442" y="2899"/>
                    </a:lnTo>
                    <a:lnTo>
                      <a:pt x="6848" y="2899"/>
                    </a:lnTo>
                    <a:cubicBezTo>
                      <a:pt x="6780" y="2603"/>
                      <a:pt x="6666" y="2351"/>
                      <a:pt x="6529" y="2100"/>
                    </a:cubicBezTo>
                    <a:lnTo>
                      <a:pt x="6940" y="1690"/>
                    </a:lnTo>
                    <a:lnTo>
                      <a:pt x="5753" y="503"/>
                    </a:lnTo>
                    <a:lnTo>
                      <a:pt x="5342" y="913"/>
                    </a:lnTo>
                    <a:cubicBezTo>
                      <a:pt x="5091" y="777"/>
                      <a:pt x="4840" y="662"/>
                      <a:pt x="4543" y="594"/>
                    </a:cubicBezTo>
                    <a:lnTo>
                      <a:pt x="4543" y="0"/>
                    </a:lnTo>
                    <a:lnTo>
                      <a:pt x="2877" y="0"/>
                    </a:lnTo>
                    <a:lnTo>
                      <a:pt x="2877" y="594"/>
                    </a:lnTo>
                    <a:cubicBezTo>
                      <a:pt x="2603" y="662"/>
                      <a:pt x="2329" y="777"/>
                      <a:pt x="2101" y="913"/>
                    </a:cubicBezTo>
                    <a:lnTo>
                      <a:pt x="1667" y="503"/>
                    </a:lnTo>
                    <a:lnTo>
                      <a:pt x="503" y="1690"/>
                    </a:lnTo>
                    <a:lnTo>
                      <a:pt x="914" y="2100"/>
                    </a:lnTo>
                    <a:cubicBezTo>
                      <a:pt x="777" y="2351"/>
                      <a:pt x="663" y="2603"/>
                      <a:pt x="571" y="2899"/>
                    </a:cubicBezTo>
                    <a:lnTo>
                      <a:pt x="1" y="2899"/>
                    </a:lnTo>
                    <a:lnTo>
                      <a:pt x="1" y="4566"/>
                    </a:lnTo>
                    <a:lnTo>
                      <a:pt x="571" y="4566"/>
                    </a:lnTo>
                    <a:cubicBezTo>
                      <a:pt x="663" y="4839"/>
                      <a:pt x="777" y="5113"/>
                      <a:pt x="914" y="5364"/>
                    </a:cubicBezTo>
                    <a:lnTo>
                      <a:pt x="503" y="5775"/>
                    </a:lnTo>
                    <a:lnTo>
                      <a:pt x="1667" y="6939"/>
                    </a:lnTo>
                    <a:lnTo>
                      <a:pt x="2101" y="6528"/>
                    </a:lnTo>
                    <a:cubicBezTo>
                      <a:pt x="2329" y="6665"/>
                      <a:pt x="2603" y="6780"/>
                      <a:pt x="2877" y="6871"/>
                    </a:cubicBezTo>
                    <a:lnTo>
                      <a:pt x="2877" y="7441"/>
                    </a:lnTo>
                    <a:lnTo>
                      <a:pt x="4543" y="7441"/>
                    </a:lnTo>
                    <a:lnTo>
                      <a:pt x="4543" y="6871"/>
                    </a:lnTo>
                    <a:cubicBezTo>
                      <a:pt x="4840" y="6780"/>
                      <a:pt x="5091" y="6665"/>
                      <a:pt x="5342" y="6528"/>
                    </a:cubicBezTo>
                    <a:lnTo>
                      <a:pt x="5753" y="6939"/>
                    </a:lnTo>
                    <a:lnTo>
                      <a:pt x="6940" y="5775"/>
                    </a:lnTo>
                    <a:lnTo>
                      <a:pt x="6529" y="5364"/>
                    </a:lnTo>
                    <a:cubicBezTo>
                      <a:pt x="6666" y="5113"/>
                      <a:pt x="6780" y="4839"/>
                      <a:pt x="6848" y="4566"/>
                    </a:cubicBezTo>
                    <a:close/>
                  </a:path>
                </a:pathLst>
              </a:custGeom>
              <a:gradFill>
                <a:gsLst>
                  <a:gs pos="0">
                    <a:srgbClr val="FFFFFF"/>
                  </a:gs>
                  <a:gs pos="100000">
                    <a:srgbClr val="EFEFEF"/>
                  </a:gs>
                </a:gsLst>
                <a:path path="circle">
                  <a:fillToRect r="100000" b="100000"/>
                </a:path>
                <a:tileRect l="-100000" t="-100000"/>
              </a:gradFill>
              <a:ln w="97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18"/>
            <p:cNvSpPr/>
            <p:nvPr/>
          </p:nvSpPr>
          <p:spPr>
            <a:xfrm>
              <a:off x="5329376" y="3787914"/>
              <a:ext cx="946572" cy="946650"/>
            </a:xfrm>
            <a:custGeom>
              <a:avLst/>
              <a:gdLst/>
              <a:ahLst/>
              <a:cxnLst/>
              <a:rect l="l" t="t" r="r" b="b"/>
              <a:pathLst>
                <a:path w="30838" h="30838" extrusionOk="0">
                  <a:moveTo>
                    <a:pt x="0" y="15407"/>
                  </a:moveTo>
                  <a:cubicBezTo>
                    <a:pt x="0" y="23921"/>
                    <a:pt x="6916" y="30837"/>
                    <a:pt x="15430" y="30837"/>
                  </a:cubicBezTo>
                  <a:lnTo>
                    <a:pt x="15430" y="30837"/>
                  </a:lnTo>
                  <a:cubicBezTo>
                    <a:pt x="23944" y="30837"/>
                    <a:pt x="30837" y="23921"/>
                    <a:pt x="30837" y="15407"/>
                  </a:cubicBezTo>
                  <a:lnTo>
                    <a:pt x="30837" y="15407"/>
                  </a:lnTo>
                  <a:cubicBezTo>
                    <a:pt x="30837" y="6894"/>
                    <a:pt x="23944" y="0"/>
                    <a:pt x="15430" y="0"/>
                  </a:cubicBezTo>
                  <a:lnTo>
                    <a:pt x="15430" y="0"/>
                  </a:lnTo>
                  <a:cubicBezTo>
                    <a:pt x="6916" y="0"/>
                    <a:pt x="0" y="6894"/>
                    <a:pt x="0" y="1540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5494000" y="3947657"/>
              <a:ext cx="627805" cy="627150"/>
            </a:xfrm>
            <a:custGeom>
              <a:avLst/>
              <a:gdLst/>
              <a:ahLst/>
              <a:cxnLst/>
              <a:rect l="l" t="t" r="r" b="b"/>
              <a:pathLst>
                <a:path w="20453" h="20430" extrusionOk="0">
                  <a:moveTo>
                    <a:pt x="10227" y="1"/>
                  </a:moveTo>
                  <a:cubicBezTo>
                    <a:pt x="4589" y="1"/>
                    <a:pt x="1" y="4566"/>
                    <a:pt x="1" y="10203"/>
                  </a:cubicBezTo>
                  <a:cubicBezTo>
                    <a:pt x="1" y="15864"/>
                    <a:pt x="4589" y="20429"/>
                    <a:pt x="10227" y="20429"/>
                  </a:cubicBezTo>
                  <a:cubicBezTo>
                    <a:pt x="15887" y="20429"/>
                    <a:pt x="20452" y="15864"/>
                    <a:pt x="20452" y="10203"/>
                  </a:cubicBezTo>
                  <a:cubicBezTo>
                    <a:pt x="20452" y="4566"/>
                    <a:pt x="15887" y="1"/>
                    <a:pt x="10227" y="1"/>
                  </a:cubicBezTo>
                  <a:close/>
                </a:path>
              </a:pathLst>
            </a:custGeom>
            <a:gradFill>
              <a:gsLst>
                <a:gs pos="0">
                  <a:srgbClr val="FFFFFF"/>
                </a:gs>
                <a:gs pos="100000">
                  <a:srgbClr val="B3B3B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5515733" y="3968684"/>
              <a:ext cx="585047" cy="585094"/>
            </a:xfrm>
            <a:custGeom>
              <a:avLst/>
              <a:gdLst/>
              <a:ahLst/>
              <a:cxnLst/>
              <a:rect l="l" t="t" r="r" b="b"/>
              <a:pathLst>
                <a:path w="19060" h="19060" extrusionOk="0">
                  <a:moveTo>
                    <a:pt x="9519" y="0"/>
                  </a:moveTo>
                  <a:cubicBezTo>
                    <a:pt x="4269" y="0"/>
                    <a:pt x="1" y="4269"/>
                    <a:pt x="1" y="9518"/>
                  </a:cubicBezTo>
                  <a:cubicBezTo>
                    <a:pt x="1" y="14791"/>
                    <a:pt x="4269" y="19059"/>
                    <a:pt x="9519" y="19059"/>
                  </a:cubicBezTo>
                  <a:cubicBezTo>
                    <a:pt x="14791" y="19059"/>
                    <a:pt x="19060" y="14791"/>
                    <a:pt x="19060" y="9518"/>
                  </a:cubicBezTo>
                  <a:cubicBezTo>
                    <a:pt x="19060" y="4269"/>
                    <a:pt x="14791" y="0"/>
                    <a:pt x="9519" y="0"/>
                  </a:cubicBezTo>
                  <a:close/>
                </a:path>
              </a:pathLst>
            </a:custGeom>
            <a:gradFill>
              <a:gsLst>
                <a:gs pos="0">
                  <a:srgbClr val="FFFFFF"/>
                </a:gs>
                <a:gs pos="100000">
                  <a:srgbClr val="EFEFEF"/>
                </a:gs>
              </a:gsLst>
              <a:path path="circle">
                <a:fillToRect r="100000" b="100000"/>
              </a:path>
              <a:tileRect l="-100000" t="-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8"/>
            <p:cNvSpPr/>
            <p:nvPr/>
          </p:nvSpPr>
          <p:spPr>
            <a:xfrm>
              <a:off x="5806519" y="4128427"/>
              <a:ext cx="31" cy="18940"/>
            </a:xfrm>
            <a:custGeom>
              <a:avLst/>
              <a:gdLst/>
              <a:ahLst/>
              <a:cxnLst/>
              <a:rect l="l" t="t" r="r" b="b"/>
              <a:pathLst>
                <a:path w="1" h="617" extrusionOk="0">
                  <a:moveTo>
                    <a:pt x="0" y="617"/>
                  </a:moveTo>
                  <a:lnTo>
                    <a:pt x="0" y="1"/>
                  </a:lnTo>
                </a:path>
              </a:pathLst>
            </a:custGeom>
            <a:solidFill>
              <a:srgbClr val="FC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8"/>
            <p:cNvSpPr/>
            <p:nvPr/>
          </p:nvSpPr>
          <p:spPr>
            <a:xfrm>
              <a:off x="5880773" y="4163452"/>
              <a:ext cx="13352" cy="13353"/>
            </a:xfrm>
            <a:custGeom>
              <a:avLst/>
              <a:gdLst/>
              <a:ahLst/>
              <a:cxnLst/>
              <a:rect l="l" t="t" r="r" b="b"/>
              <a:pathLst>
                <a:path w="435" h="435" extrusionOk="0">
                  <a:moveTo>
                    <a:pt x="1" y="434"/>
                  </a:moveTo>
                  <a:lnTo>
                    <a:pt x="434" y="1"/>
                  </a:lnTo>
                </a:path>
              </a:pathLst>
            </a:custGeom>
            <a:solidFill>
              <a:srgbClr val="FC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8"/>
            <p:cNvSpPr/>
            <p:nvPr/>
          </p:nvSpPr>
          <p:spPr>
            <a:xfrm>
              <a:off x="5719618" y="4165570"/>
              <a:ext cx="13352" cy="14029"/>
            </a:xfrm>
            <a:custGeom>
              <a:avLst/>
              <a:gdLst/>
              <a:ahLst/>
              <a:cxnLst/>
              <a:rect l="l" t="t" r="r" b="b"/>
              <a:pathLst>
                <a:path w="435" h="457" extrusionOk="0">
                  <a:moveTo>
                    <a:pt x="434" y="457"/>
                  </a:moveTo>
                  <a:lnTo>
                    <a:pt x="1" y="0"/>
                  </a:lnTo>
                </a:path>
              </a:pathLst>
            </a:custGeom>
            <a:solidFill>
              <a:srgbClr val="FC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18"/>
            <p:cNvGrpSpPr/>
            <p:nvPr/>
          </p:nvGrpSpPr>
          <p:grpSpPr>
            <a:xfrm>
              <a:off x="5684512" y="4128365"/>
              <a:ext cx="246641" cy="265580"/>
              <a:chOff x="5752329" y="4091575"/>
              <a:chExt cx="261660" cy="281752"/>
            </a:xfrm>
          </p:grpSpPr>
          <p:sp>
            <p:nvSpPr>
              <p:cNvPr id="382" name="Google Shape;382;p18"/>
              <p:cNvSpPr/>
              <p:nvPr/>
            </p:nvSpPr>
            <p:spPr>
              <a:xfrm>
                <a:off x="5790235" y="4135603"/>
                <a:ext cx="182136" cy="190147"/>
              </a:xfrm>
              <a:custGeom>
                <a:avLst/>
                <a:gdLst/>
                <a:ahLst/>
                <a:cxnLst/>
                <a:rect l="l" t="t" r="r" b="b"/>
                <a:pathLst>
                  <a:path w="5593" h="5839" extrusionOk="0">
                    <a:moveTo>
                      <a:pt x="2865" y="1"/>
                    </a:moveTo>
                    <a:cubicBezTo>
                      <a:pt x="2764" y="1"/>
                      <a:pt x="2661" y="6"/>
                      <a:pt x="2557" y="18"/>
                    </a:cubicBezTo>
                    <a:cubicBezTo>
                      <a:pt x="1347" y="155"/>
                      <a:pt x="343" y="1114"/>
                      <a:pt x="160" y="2323"/>
                    </a:cubicBezTo>
                    <a:cubicBezTo>
                      <a:pt x="1" y="3328"/>
                      <a:pt x="411" y="4241"/>
                      <a:pt x="1096" y="4834"/>
                    </a:cubicBezTo>
                    <a:cubicBezTo>
                      <a:pt x="1393" y="5085"/>
                      <a:pt x="1576" y="5450"/>
                      <a:pt x="1576" y="5838"/>
                    </a:cubicBezTo>
                    <a:lnTo>
                      <a:pt x="4155" y="5838"/>
                    </a:lnTo>
                    <a:cubicBezTo>
                      <a:pt x="4155" y="5450"/>
                      <a:pt x="4315" y="5085"/>
                      <a:pt x="4611" y="4834"/>
                    </a:cubicBezTo>
                    <a:cubicBezTo>
                      <a:pt x="5205" y="4332"/>
                      <a:pt x="5593" y="3579"/>
                      <a:pt x="5593" y="2734"/>
                    </a:cubicBezTo>
                    <a:cubicBezTo>
                      <a:pt x="5593" y="1237"/>
                      <a:pt x="4371" y="1"/>
                      <a:pt x="2865" y="1"/>
                    </a:cubicBezTo>
                    <a:close/>
                  </a:path>
                </a:pathLst>
              </a:custGeom>
              <a:gradFill>
                <a:gsLst>
                  <a:gs pos="0">
                    <a:srgbClr val="FFFFFF"/>
                  </a:gs>
                  <a:gs pos="100000">
                    <a:srgbClr val="EFEFEF"/>
                  </a:gs>
                </a:gsLst>
                <a:path path="circle">
                  <a:fillToRect r="100000" b="100000"/>
                </a:path>
                <a:tileRect l="-100000" t="-100000"/>
              </a:gra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8"/>
              <p:cNvSpPr/>
              <p:nvPr/>
            </p:nvSpPr>
            <p:spPr>
              <a:xfrm>
                <a:off x="5790235" y="4130229"/>
                <a:ext cx="182136" cy="195520"/>
              </a:xfrm>
              <a:custGeom>
                <a:avLst/>
                <a:gdLst/>
                <a:ahLst/>
                <a:cxnLst/>
                <a:rect l="l" t="t" r="r" b="b"/>
                <a:pathLst>
                  <a:path w="5593" h="6004" fill="none" extrusionOk="0">
                    <a:moveTo>
                      <a:pt x="5593" y="2899"/>
                    </a:moveTo>
                    <a:cubicBezTo>
                      <a:pt x="5593" y="1301"/>
                      <a:pt x="4200" y="0"/>
                      <a:pt x="2557" y="183"/>
                    </a:cubicBezTo>
                    <a:cubicBezTo>
                      <a:pt x="1347" y="320"/>
                      <a:pt x="343" y="1279"/>
                      <a:pt x="160" y="2488"/>
                    </a:cubicBezTo>
                    <a:cubicBezTo>
                      <a:pt x="1" y="3493"/>
                      <a:pt x="411" y="4406"/>
                      <a:pt x="1096" y="4999"/>
                    </a:cubicBezTo>
                    <a:cubicBezTo>
                      <a:pt x="1393" y="5250"/>
                      <a:pt x="1576" y="5615"/>
                      <a:pt x="1576" y="6003"/>
                    </a:cubicBezTo>
                    <a:lnTo>
                      <a:pt x="4155" y="6003"/>
                    </a:lnTo>
                    <a:cubicBezTo>
                      <a:pt x="4155" y="5615"/>
                      <a:pt x="4315" y="5250"/>
                      <a:pt x="4611" y="4999"/>
                    </a:cubicBezTo>
                    <a:cubicBezTo>
                      <a:pt x="5205" y="4497"/>
                      <a:pt x="5593" y="3744"/>
                      <a:pt x="5593" y="2899"/>
                    </a:cubicBezTo>
                    <a:close/>
                  </a:path>
                </a:pathLst>
              </a:custGeom>
              <a:gradFill>
                <a:gsLst>
                  <a:gs pos="0">
                    <a:srgbClr val="FFFFFF"/>
                  </a:gs>
                  <a:gs pos="100000">
                    <a:srgbClr val="EFEFEF"/>
                  </a:gs>
                </a:gsLst>
                <a:path path="circle">
                  <a:fillToRect r="100000" b="100000"/>
                </a:path>
                <a:tileRect l="-100000" t="-100000"/>
              </a:gradFill>
              <a:ln w="97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8"/>
              <p:cNvSpPr/>
              <p:nvPr/>
            </p:nvSpPr>
            <p:spPr>
              <a:xfrm>
                <a:off x="5841524" y="4325717"/>
                <a:ext cx="84018" cy="47610"/>
              </a:xfrm>
              <a:custGeom>
                <a:avLst/>
                <a:gdLst/>
                <a:ahLst/>
                <a:cxnLst/>
                <a:rect l="l" t="t" r="r" b="b"/>
                <a:pathLst>
                  <a:path w="2580" h="1462" extrusionOk="0">
                    <a:moveTo>
                      <a:pt x="1" y="0"/>
                    </a:moveTo>
                    <a:lnTo>
                      <a:pt x="1" y="160"/>
                    </a:lnTo>
                    <a:cubicBezTo>
                      <a:pt x="1" y="891"/>
                      <a:pt x="571" y="1461"/>
                      <a:pt x="1279" y="1461"/>
                    </a:cubicBezTo>
                    <a:cubicBezTo>
                      <a:pt x="1986" y="1461"/>
                      <a:pt x="2580" y="891"/>
                      <a:pt x="2580" y="160"/>
                    </a:cubicBezTo>
                    <a:lnTo>
                      <a:pt x="2580" y="0"/>
                    </a:lnTo>
                    <a:close/>
                  </a:path>
                </a:pathLst>
              </a:custGeom>
              <a:gradFill>
                <a:gsLst>
                  <a:gs pos="0">
                    <a:srgbClr val="FFFFFF"/>
                  </a:gs>
                  <a:gs pos="100000">
                    <a:srgbClr val="EFEFEF"/>
                  </a:gs>
                </a:gsLst>
                <a:path path="circle">
                  <a:fillToRect r="100000" b="100000"/>
                </a:path>
                <a:tileRect l="-100000" t="-100000"/>
              </a:gra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8"/>
              <p:cNvSpPr/>
              <p:nvPr/>
            </p:nvSpPr>
            <p:spPr>
              <a:xfrm>
                <a:off x="5841524" y="4325717"/>
                <a:ext cx="84018" cy="47610"/>
              </a:xfrm>
              <a:custGeom>
                <a:avLst/>
                <a:gdLst/>
                <a:ahLst/>
                <a:cxnLst/>
                <a:rect l="l" t="t" r="r" b="b"/>
                <a:pathLst>
                  <a:path w="2580" h="1462" fill="none" extrusionOk="0">
                    <a:moveTo>
                      <a:pt x="1279" y="1461"/>
                    </a:moveTo>
                    <a:lnTo>
                      <a:pt x="1279" y="1461"/>
                    </a:lnTo>
                    <a:cubicBezTo>
                      <a:pt x="571" y="1461"/>
                      <a:pt x="1" y="891"/>
                      <a:pt x="1" y="160"/>
                    </a:cubicBezTo>
                    <a:lnTo>
                      <a:pt x="1" y="0"/>
                    </a:lnTo>
                    <a:lnTo>
                      <a:pt x="2580" y="0"/>
                    </a:lnTo>
                    <a:lnTo>
                      <a:pt x="2580" y="160"/>
                    </a:lnTo>
                    <a:cubicBezTo>
                      <a:pt x="2580" y="891"/>
                      <a:pt x="1986" y="1461"/>
                      <a:pt x="1279" y="1461"/>
                    </a:cubicBezTo>
                    <a:close/>
                  </a:path>
                </a:pathLst>
              </a:custGeom>
              <a:gradFill>
                <a:gsLst>
                  <a:gs pos="0">
                    <a:srgbClr val="FFFFFF"/>
                  </a:gs>
                  <a:gs pos="100000">
                    <a:srgbClr val="EFEFEF"/>
                  </a:gs>
                </a:gsLst>
                <a:path path="circle">
                  <a:fillToRect r="100000" b="100000"/>
                </a:path>
                <a:tileRect l="-100000" t="-100000"/>
              </a:gradFill>
              <a:ln w="97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8"/>
              <p:cNvSpPr/>
              <p:nvPr/>
            </p:nvSpPr>
            <p:spPr>
              <a:xfrm>
                <a:off x="5862333" y="4243946"/>
                <a:ext cx="33" cy="81803"/>
              </a:xfrm>
              <a:custGeom>
                <a:avLst/>
                <a:gdLst/>
                <a:ahLst/>
                <a:cxnLst/>
                <a:rect l="l" t="t" r="r" b="b"/>
                <a:pathLst>
                  <a:path w="1" h="2512" extrusionOk="0">
                    <a:moveTo>
                      <a:pt x="1" y="2511"/>
                    </a:moveTo>
                    <a:lnTo>
                      <a:pt x="1" y="1"/>
                    </a:lnTo>
                  </a:path>
                </a:pathLst>
              </a:custGeom>
              <a:gradFill>
                <a:gsLst>
                  <a:gs pos="0">
                    <a:srgbClr val="FFFFFF"/>
                  </a:gs>
                  <a:gs pos="100000">
                    <a:srgbClr val="EFEFEF"/>
                  </a:gs>
                </a:gsLst>
                <a:path path="circle">
                  <a:fillToRect r="100000" b="100000"/>
                </a:path>
                <a:tileRect l="-100000" t="-100000"/>
              </a:gra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8"/>
              <p:cNvSpPr/>
              <p:nvPr/>
            </p:nvSpPr>
            <p:spPr>
              <a:xfrm>
                <a:off x="5862333" y="4243946"/>
                <a:ext cx="33" cy="81803"/>
              </a:xfrm>
              <a:custGeom>
                <a:avLst/>
                <a:gdLst/>
                <a:ahLst/>
                <a:cxnLst/>
                <a:rect l="l" t="t" r="r" b="b"/>
                <a:pathLst>
                  <a:path w="1" h="2512" fill="none" extrusionOk="0">
                    <a:moveTo>
                      <a:pt x="1" y="2511"/>
                    </a:moveTo>
                    <a:lnTo>
                      <a:pt x="1" y="1"/>
                    </a:lnTo>
                  </a:path>
                </a:pathLst>
              </a:custGeom>
              <a:gradFill>
                <a:gsLst>
                  <a:gs pos="0">
                    <a:srgbClr val="FFFFFF"/>
                  </a:gs>
                  <a:gs pos="100000">
                    <a:srgbClr val="EFEFEF"/>
                  </a:gs>
                </a:gsLst>
                <a:path path="circle">
                  <a:fillToRect r="100000" b="100000"/>
                </a:path>
                <a:tileRect l="-100000" t="-100000"/>
              </a:gradFill>
              <a:ln w="97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8"/>
              <p:cNvSpPr/>
              <p:nvPr/>
            </p:nvSpPr>
            <p:spPr>
              <a:xfrm>
                <a:off x="5902486" y="4243946"/>
                <a:ext cx="33" cy="81803"/>
              </a:xfrm>
              <a:custGeom>
                <a:avLst/>
                <a:gdLst/>
                <a:ahLst/>
                <a:cxnLst/>
                <a:rect l="l" t="t" r="r" b="b"/>
                <a:pathLst>
                  <a:path w="1" h="2512" extrusionOk="0">
                    <a:moveTo>
                      <a:pt x="0" y="2511"/>
                    </a:moveTo>
                    <a:lnTo>
                      <a:pt x="0" y="1"/>
                    </a:lnTo>
                  </a:path>
                </a:pathLst>
              </a:custGeom>
              <a:gradFill>
                <a:gsLst>
                  <a:gs pos="0">
                    <a:srgbClr val="FFFFFF"/>
                  </a:gs>
                  <a:gs pos="100000">
                    <a:srgbClr val="EFEFEF"/>
                  </a:gs>
                </a:gsLst>
                <a:path path="circle">
                  <a:fillToRect r="100000" b="100000"/>
                </a:path>
                <a:tileRect l="-100000" t="-100000"/>
              </a:gra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8"/>
              <p:cNvSpPr/>
              <p:nvPr/>
            </p:nvSpPr>
            <p:spPr>
              <a:xfrm>
                <a:off x="5902486" y="4243946"/>
                <a:ext cx="33" cy="81803"/>
              </a:xfrm>
              <a:custGeom>
                <a:avLst/>
                <a:gdLst/>
                <a:ahLst/>
                <a:cxnLst/>
                <a:rect l="l" t="t" r="r" b="b"/>
                <a:pathLst>
                  <a:path w="1" h="2512" fill="none" extrusionOk="0">
                    <a:moveTo>
                      <a:pt x="0" y="2511"/>
                    </a:moveTo>
                    <a:lnTo>
                      <a:pt x="0" y="1"/>
                    </a:lnTo>
                  </a:path>
                </a:pathLst>
              </a:custGeom>
              <a:gradFill>
                <a:gsLst>
                  <a:gs pos="0">
                    <a:srgbClr val="FFFFFF"/>
                  </a:gs>
                  <a:gs pos="100000">
                    <a:srgbClr val="EFEFEF"/>
                  </a:gs>
                </a:gsLst>
                <a:path path="circle">
                  <a:fillToRect r="100000" b="100000"/>
                </a:path>
                <a:tileRect l="-100000" t="-100000"/>
              </a:gradFill>
              <a:ln w="97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8"/>
              <p:cNvSpPr/>
              <p:nvPr/>
            </p:nvSpPr>
            <p:spPr>
              <a:xfrm>
                <a:off x="5844488" y="4263290"/>
                <a:ext cx="73629" cy="33"/>
              </a:xfrm>
              <a:custGeom>
                <a:avLst/>
                <a:gdLst/>
                <a:ahLst/>
                <a:cxnLst/>
                <a:rect l="l" t="t" r="r" b="b"/>
                <a:pathLst>
                  <a:path w="2261" h="1" extrusionOk="0">
                    <a:moveTo>
                      <a:pt x="1" y="0"/>
                    </a:moveTo>
                    <a:lnTo>
                      <a:pt x="2261" y="0"/>
                    </a:lnTo>
                  </a:path>
                </a:pathLst>
              </a:custGeom>
              <a:gradFill>
                <a:gsLst>
                  <a:gs pos="0">
                    <a:srgbClr val="FFFFFF"/>
                  </a:gs>
                  <a:gs pos="100000">
                    <a:srgbClr val="EFEFEF"/>
                  </a:gs>
                </a:gsLst>
                <a:path path="circle">
                  <a:fillToRect r="100000" b="100000"/>
                </a:path>
                <a:tileRect l="-100000" t="-100000"/>
              </a:gra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8"/>
              <p:cNvSpPr/>
              <p:nvPr/>
            </p:nvSpPr>
            <p:spPr>
              <a:xfrm>
                <a:off x="5844488" y="4263290"/>
                <a:ext cx="73629" cy="33"/>
              </a:xfrm>
              <a:custGeom>
                <a:avLst/>
                <a:gdLst/>
                <a:ahLst/>
                <a:cxnLst/>
                <a:rect l="l" t="t" r="r" b="b"/>
                <a:pathLst>
                  <a:path w="2261" h="1" fill="none" extrusionOk="0">
                    <a:moveTo>
                      <a:pt x="1" y="0"/>
                    </a:moveTo>
                    <a:lnTo>
                      <a:pt x="2261" y="0"/>
                    </a:lnTo>
                  </a:path>
                </a:pathLst>
              </a:custGeom>
              <a:gradFill>
                <a:gsLst>
                  <a:gs pos="0">
                    <a:srgbClr val="FFFFFF"/>
                  </a:gs>
                  <a:gs pos="100000">
                    <a:srgbClr val="EFEFEF"/>
                  </a:gs>
                </a:gsLst>
                <a:path path="circle">
                  <a:fillToRect r="100000" b="100000"/>
                </a:path>
                <a:tileRect l="-100000" t="-100000"/>
              </a:gradFill>
              <a:ln w="97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8"/>
              <p:cNvSpPr/>
              <p:nvPr/>
            </p:nvSpPr>
            <p:spPr>
              <a:xfrm>
                <a:off x="5881677" y="4091575"/>
                <a:ext cx="33" cy="20093"/>
              </a:xfrm>
              <a:custGeom>
                <a:avLst/>
                <a:gdLst/>
                <a:ahLst/>
                <a:cxnLst/>
                <a:rect l="l" t="t" r="r" b="b"/>
                <a:pathLst>
                  <a:path w="1" h="617" fill="none" extrusionOk="0">
                    <a:moveTo>
                      <a:pt x="0" y="617"/>
                    </a:moveTo>
                    <a:lnTo>
                      <a:pt x="0" y="1"/>
                    </a:lnTo>
                  </a:path>
                </a:pathLst>
              </a:custGeom>
              <a:gradFill>
                <a:gsLst>
                  <a:gs pos="0">
                    <a:srgbClr val="FFFFFF"/>
                  </a:gs>
                  <a:gs pos="100000">
                    <a:srgbClr val="EFEFEF"/>
                  </a:gs>
                </a:gsLst>
                <a:path path="circle">
                  <a:fillToRect r="100000" b="100000"/>
                </a:path>
                <a:tileRect l="-100000" t="-100000"/>
              </a:gradFill>
              <a:ln w="97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8"/>
              <p:cNvSpPr/>
              <p:nvPr/>
            </p:nvSpPr>
            <p:spPr>
              <a:xfrm>
                <a:off x="5960452" y="4128731"/>
                <a:ext cx="14166" cy="14166"/>
              </a:xfrm>
              <a:custGeom>
                <a:avLst/>
                <a:gdLst/>
                <a:ahLst/>
                <a:cxnLst/>
                <a:rect l="l" t="t" r="r" b="b"/>
                <a:pathLst>
                  <a:path w="435" h="435" fill="none" extrusionOk="0">
                    <a:moveTo>
                      <a:pt x="1" y="434"/>
                    </a:moveTo>
                    <a:lnTo>
                      <a:pt x="434" y="1"/>
                    </a:lnTo>
                  </a:path>
                </a:pathLst>
              </a:custGeom>
              <a:gradFill>
                <a:gsLst>
                  <a:gs pos="0">
                    <a:srgbClr val="FFFFFF"/>
                  </a:gs>
                  <a:gs pos="100000">
                    <a:srgbClr val="EFEFEF"/>
                  </a:gs>
                </a:gsLst>
                <a:path path="circle">
                  <a:fillToRect r="100000" b="100000"/>
                </a:path>
                <a:tileRect l="-100000" t="-100000"/>
              </a:gradFill>
              <a:ln w="97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8"/>
              <p:cNvSpPr/>
              <p:nvPr/>
            </p:nvSpPr>
            <p:spPr>
              <a:xfrm>
                <a:off x="5993896" y="4220174"/>
                <a:ext cx="20093" cy="33"/>
              </a:xfrm>
              <a:custGeom>
                <a:avLst/>
                <a:gdLst/>
                <a:ahLst/>
                <a:cxnLst/>
                <a:rect l="l" t="t" r="r" b="b"/>
                <a:pathLst>
                  <a:path w="617" h="1" extrusionOk="0">
                    <a:moveTo>
                      <a:pt x="1" y="0"/>
                    </a:moveTo>
                    <a:lnTo>
                      <a:pt x="617" y="0"/>
                    </a:lnTo>
                  </a:path>
                </a:pathLst>
              </a:custGeom>
              <a:gradFill>
                <a:gsLst>
                  <a:gs pos="0">
                    <a:srgbClr val="FFFFFF"/>
                  </a:gs>
                  <a:gs pos="100000">
                    <a:srgbClr val="EFEFEF"/>
                  </a:gs>
                </a:gsLst>
                <a:path path="circle">
                  <a:fillToRect r="100000" b="100000"/>
                </a:path>
                <a:tileRect l="-100000" t="-100000"/>
              </a:gra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8"/>
              <p:cNvSpPr/>
              <p:nvPr/>
            </p:nvSpPr>
            <p:spPr>
              <a:xfrm>
                <a:off x="5993896" y="4220174"/>
                <a:ext cx="20093" cy="33"/>
              </a:xfrm>
              <a:custGeom>
                <a:avLst/>
                <a:gdLst/>
                <a:ahLst/>
                <a:cxnLst/>
                <a:rect l="l" t="t" r="r" b="b"/>
                <a:pathLst>
                  <a:path w="617" h="1" fill="none" extrusionOk="0">
                    <a:moveTo>
                      <a:pt x="1" y="0"/>
                    </a:moveTo>
                    <a:lnTo>
                      <a:pt x="617" y="0"/>
                    </a:lnTo>
                  </a:path>
                </a:pathLst>
              </a:custGeom>
              <a:gradFill>
                <a:gsLst>
                  <a:gs pos="0">
                    <a:srgbClr val="FFFFFF"/>
                  </a:gs>
                  <a:gs pos="100000">
                    <a:srgbClr val="EFEFEF"/>
                  </a:gs>
                </a:gsLst>
                <a:path path="circle">
                  <a:fillToRect r="100000" b="100000"/>
                </a:path>
                <a:tileRect l="-100000" t="-100000"/>
              </a:gradFill>
              <a:ln w="97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8"/>
              <p:cNvSpPr/>
              <p:nvPr/>
            </p:nvSpPr>
            <p:spPr>
              <a:xfrm>
                <a:off x="5752329" y="4224635"/>
                <a:ext cx="20093" cy="33"/>
              </a:xfrm>
              <a:custGeom>
                <a:avLst/>
                <a:gdLst/>
                <a:ahLst/>
                <a:cxnLst/>
                <a:rect l="l" t="t" r="r" b="b"/>
                <a:pathLst>
                  <a:path w="617" h="1" extrusionOk="0">
                    <a:moveTo>
                      <a:pt x="617" y="0"/>
                    </a:moveTo>
                    <a:lnTo>
                      <a:pt x="0" y="0"/>
                    </a:lnTo>
                  </a:path>
                </a:pathLst>
              </a:custGeom>
              <a:gradFill>
                <a:gsLst>
                  <a:gs pos="0">
                    <a:srgbClr val="FFFFFF"/>
                  </a:gs>
                  <a:gs pos="100000">
                    <a:srgbClr val="EFEFEF"/>
                  </a:gs>
                </a:gsLst>
                <a:path path="circle">
                  <a:fillToRect r="100000" b="100000"/>
                </a:path>
                <a:tileRect l="-100000" t="-100000"/>
              </a:gra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8"/>
              <p:cNvSpPr/>
              <p:nvPr/>
            </p:nvSpPr>
            <p:spPr>
              <a:xfrm>
                <a:off x="5752329" y="4224635"/>
                <a:ext cx="20093" cy="33"/>
              </a:xfrm>
              <a:custGeom>
                <a:avLst/>
                <a:gdLst/>
                <a:ahLst/>
                <a:cxnLst/>
                <a:rect l="l" t="t" r="r" b="b"/>
                <a:pathLst>
                  <a:path w="617" h="1" fill="none" extrusionOk="0">
                    <a:moveTo>
                      <a:pt x="617" y="0"/>
                    </a:moveTo>
                    <a:lnTo>
                      <a:pt x="0" y="0"/>
                    </a:lnTo>
                  </a:path>
                </a:pathLst>
              </a:custGeom>
              <a:gradFill>
                <a:gsLst>
                  <a:gs pos="0">
                    <a:srgbClr val="FFFFFF"/>
                  </a:gs>
                  <a:gs pos="100000">
                    <a:srgbClr val="EFEFEF"/>
                  </a:gs>
                </a:gsLst>
                <a:path path="circle">
                  <a:fillToRect r="100000" b="100000"/>
                </a:path>
                <a:tileRect l="-100000" t="-100000"/>
              </a:gradFill>
              <a:ln w="97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8"/>
              <p:cNvSpPr/>
              <p:nvPr/>
            </p:nvSpPr>
            <p:spPr>
              <a:xfrm>
                <a:off x="5789486" y="4130978"/>
                <a:ext cx="14166" cy="14882"/>
              </a:xfrm>
              <a:custGeom>
                <a:avLst/>
                <a:gdLst/>
                <a:ahLst/>
                <a:cxnLst/>
                <a:rect l="l" t="t" r="r" b="b"/>
                <a:pathLst>
                  <a:path w="435" h="457" fill="none" extrusionOk="0">
                    <a:moveTo>
                      <a:pt x="434" y="457"/>
                    </a:moveTo>
                    <a:lnTo>
                      <a:pt x="1" y="0"/>
                    </a:lnTo>
                  </a:path>
                </a:pathLst>
              </a:custGeom>
              <a:gradFill>
                <a:gsLst>
                  <a:gs pos="0">
                    <a:srgbClr val="FFFFFF"/>
                  </a:gs>
                  <a:gs pos="100000">
                    <a:srgbClr val="EFEFEF"/>
                  </a:gs>
                </a:gsLst>
                <a:path path="circle">
                  <a:fillToRect r="100000" b="100000"/>
                </a:path>
                <a:tileRect l="-100000" t="-100000"/>
              </a:gradFill>
              <a:ln w="97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18"/>
            <p:cNvSpPr txBox="1"/>
            <p:nvPr/>
          </p:nvSpPr>
          <p:spPr>
            <a:xfrm>
              <a:off x="3893050" y="2821100"/>
              <a:ext cx="679200" cy="33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latin typeface="Fira Sans Extra Condensed Medium"/>
                <a:ea typeface="Fira Sans Extra Condensed Medium"/>
                <a:cs typeface="Fira Sans Extra Condensed Medium"/>
                <a:sym typeface="Fira Sans Extra Condensed Medium"/>
              </a:endParaRPr>
            </a:p>
          </p:txBody>
        </p:sp>
        <p:sp>
          <p:nvSpPr>
            <p:cNvPr id="400" name="Google Shape;400;p18"/>
            <p:cNvSpPr txBox="1"/>
            <p:nvPr/>
          </p:nvSpPr>
          <p:spPr>
            <a:xfrm>
              <a:off x="4571950" y="2821100"/>
              <a:ext cx="679200" cy="33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latin typeface="Fira Sans Extra Condensed Medium"/>
                <a:ea typeface="Fira Sans Extra Condensed Medium"/>
                <a:cs typeface="Fira Sans Extra Condensed Medium"/>
                <a:sym typeface="Fira Sans Extra Condensed Medium"/>
              </a:endParaRPr>
            </a:p>
          </p:txBody>
        </p:sp>
      </p:grpSp>
      <p:pic>
        <p:nvPicPr>
          <p:cNvPr id="107" name="Image 10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921" y="1552438"/>
            <a:ext cx="356696" cy="356696"/>
          </a:xfrm>
          <a:prstGeom prst="rect">
            <a:avLst/>
          </a:prstGeom>
        </p:spPr>
      </p:pic>
      <p:sp>
        <p:nvSpPr>
          <p:cNvPr id="2" name="Espace réservé du numéro de diapositive 1">
            <a:extLst>
              <a:ext uri="{FF2B5EF4-FFF2-40B4-BE49-F238E27FC236}">
                <a16:creationId xmlns:a16="http://schemas.microsoft.com/office/drawing/2014/main" id="{8ABE44AB-5539-2136-649B-16C44FD745B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a:t>
            </a:fld>
            <a:endParaRPr lang="fr-FR"/>
          </a:p>
        </p:txBody>
      </p:sp>
    </p:spTree>
    <p:extLst>
      <p:ext uri="{BB962C8B-B14F-4D97-AF65-F5344CB8AC3E}">
        <p14:creationId xmlns:p14="http://schemas.microsoft.com/office/powerpoint/2010/main" val="28351310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grpSp>
        <p:nvGrpSpPr>
          <p:cNvPr id="1293" name="Google Shape;1293;p32"/>
          <p:cNvGrpSpPr/>
          <p:nvPr/>
        </p:nvGrpSpPr>
        <p:grpSpPr>
          <a:xfrm flipH="1">
            <a:off x="609600" y="2229137"/>
            <a:ext cx="8077202" cy="648839"/>
            <a:chOff x="4372849" y="2776887"/>
            <a:chExt cx="4313901" cy="787163"/>
          </a:xfrm>
        </p:grpSpPr>
        <p:sp>
          <p:nvSpPr>
            <p:cNvPr id="1303" name="Google Shape;1303;p32"/>
            <p:cNvSpPr/>
            <p:nvPr/>
          </p:nvSpPr>
          <p:spPr>
            <a:xfrm flipH="1">
              <a:off x="4382650" y="2781950"/>
              <a:ext cx="4304100" cy="782100"/>
            </a:xfrm>
            <a:prstGeom prst="homePlate">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4" name="Google Shape;1304;p32"/>
            <p:cNvCxnSpPr>
              <a:stCxn id="1303" idx="3"/>
            </p:cNvCxnSpPr>
            <p:nvPr/>
          </p:nvCxnSpPr>
          <p:spPr>
            <a:xfrm flipV="1">
              <a:off x="4382650" y="2776887"/>
              <a:ext cx="189350" cy="396113"/>
            </a:xfrm>
            <a:prstGeom prst="straightConnector1">
              <a:avLst/>
            </a:prstGeom>
            <a:noFill/>
            <a:ln w="28575" cap="flat" cmpd="sng">
              <a:solidFill>
                <a:schemeClr val="accent2"/>
              </a:solidFill>
              <a:prstDash val="solid"/>
              <a:round/>
              <a:headEnd type="none" w="med" len="med"/>
              <a:tailEnd type="none" w="med" len="med"/>
            </a:ln>
          </p:spPr>
        </p:cxnSp>
        <p:cxnSp>
          <p:nvCxnSpPr>
            <p:cNvPr id="1305" name="Google Shape;1305;p32"/>
            <p:cNvCxnSpPr/>
            <p:nvPr/>
          </p:nvCxnSpPr>
          <p:spPr>
            <a:xfrm>
              <a:off x="4372849" y="3163213"/>
              <a:ext cx="199151" cy="390638"/>
            </a:xfrm>
            <a:prstGeom prst="straightConnector1">
              <a:avLst/>
            </a:prstGeom>
            <a:noFill/>
            <a:ln w="28575" cap="flat" cmpd="sng">
              <a:solidFill>
                <a:schemeClr val="accent2"/>
              </a:solidFill>
              <a:prstDash val="solid"/>
              <a:round/>
              <a:headEnd type="none" w="med" len="med"/>
              <a:tailEnd type="none" w="med" len="med"/>
            </a:ln>
          </p:spPr>
        </p:cxnSp>
        <p:sp>
          <p:nvSpPr>
            <p:cNvPr id="1316" name="Google Shape;1316;p32"/>
            <p:cNvSpPr txBox="1"/>
            <p:nvPr/>
          </p:nvSpPr>
          <p:spPr>
            <a:xfrm>
              <a:off x="4477325" y="2899586"/>
              <a:ext cx="481200" cy="56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2"/>
                  </a:solidFill>
                  <a:latin typeface="Fira Sans Extra Condensed Medium"/>
                  <a:ea typeface="Fira Sans Extra Condensed Medium"/>
                  <a:cs typeface="Fira Sans Extra Condensed Medium"/>
                  <a:sym typeface="Fira Sans Extra Condensed Medium"/>
                </a:rPr>
                <a:t>5</a:t>
              </a:r>
              <a:endParaRPr sz="36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1331" name="Google Shape;1331;p32"/>
            <p:cNvSpPr txBox="1"/>
            <p:nvPr/>
          </p:nvSpPr>
          <p:spPr>
            <a:xfrm>
              <a:off x="5352310" y="3047299"/>
              <a:ext cx="2364781" cy="251400"/>
            </a:xfrm>
            <a:prstGeom prst="rect">
              <a:avLst/>
            </a:prstGeom>
            <a:noFill/>
            <a:ln>
              <a:noFill/>
            </a:ln>
          </p:spPr>
          <p:txBody>
            <a:bodyPr spcFirstLastPara="1" wrap="square" lIns="91425" tIns="91425" rIns="91425" bIns="91425" anchor="ctr" anchorCtr="0">
              <a:noAutofit/>
            </a:bodyPr>
            <a:lstStyle/>
            <a:p>
              <a:pPr lvl="0"/>
              <a:r>
                <a:rPr lang="en-US" sz="4000" dirty="0" err="1">
                  <a:solidFill>
                    <a:schemeClr val="accent2"/>
                  </a:solidFill>
                  <a:latin typeface="Fira Sans Extra Condensed Medium"/>
                  <a:ea typeface="Fira Sans Extra Condensed Medium"/>
                  <a:cs typeface="Fira Sans Extra Condensed Medium"/>
                  <a:sym typeface="Fira Sans Extra Condensed Medium"/>
                </a:rPr>
                <a:t>Réalisation</a:t>
              </a:r>
              <a:r>
                <a:rPr lang="en-US" sz="4000" dirty="0">
                  <a:solidFill>
                    <a:schemeClr val="accent2"/>
                  </a:solidFill>
                  <a:latin typeface="Fira Sans Extra Condensed Medium"/>
                  <a:ea typeface="Fira Sans Extra Condensed Medium"/>
                  <a:cs typeface="Fira Sans Extra Condensed Medium"/>
                  <a:sym typeface="Fira Sans Extra Condensed Medium"/>
                </a:rPr>
                <a:t> du </a:t>
              </a:r>
              <a:r>
                <a:rPr lang="en-US" sz="4000" dirty="0" err="1">
                  <a:solidFill>
                    <a:schemeClr val="accent2"/>
                  </a:solidFill>
                  <a:latin typeface="Fira Sans Extra Condensed Medium"/>
                  <a:ea typeface="Fira Sans Extra Condensed Medium"/>
                  <a:cs typeface="Fira Sans Extra Condensed Medium"/>
                  <a:sym typeface="Fira Sans Extra Condensed Medium"/>
                </a:rPr>
                <a:t>projet</a:t>
              </a:r>
              <a:endParaRPr lang="en-US" sz="4000" dirty="0">
                <a:solidFill>
                  <a:schemeClr val="accent2"/>
                </a:solidFill>
                <a:latin typeface="Fira Sans Extra Condensed Medium"/>
                <a:ea typeface="Fira Sans Extra Condensed Medium"/>
                <a:cs typeface="Fira Sans Extra Condensed Medium"/>
                <a:sym typeface="Fira Sans Extra Condensed Medium"/>
              </a:endParaRPr>
            </a:p>
          </p:txBody>
        </p:sp>
      </p:grpSp>
      <p:sp>
        <p:nvSpPr>
          <p:cNvPr id="77" name="Google Shape;374;p18"/>
          <p:cNvSpPr/>
          <p:nvPr/>
        </p:nvSpPr>
        <p:spPr>
          <a:xfrm>
            <a:off x="844442" y="2366984"/>
            <a:ext cx="313797" cy="377315"/>
          </a:xfrm>
          <a:custGeom>
            <a:avLst/>
            <a:gdLst/>
            <a:ahLst/>
            <a:cxnLst/>
            <a:rect l="l" t="t" r="r" b="b"/>
            <a:pathLst>
              <a:path w="7442" h="7442" fill="none" extrusionOk="0">
                <a:moveTo>
                  <a:pt x="3721" y="5661"/>
                </a:moveTo>
                <a:cubicBezTo>
                  <a:pt x="2649" y="5661"/>
                  <a:pt x="1781" y="4794"/>
                  <a:pt x="1781" y="3721"/>
                </a:cubicBezTo>
                <a:cubicBezTo>
                  <a:pt x="1781" y="2671"/>
                  <a:pt x="2649" y="1804"/>
                  <a:pt x="3721" y="1804"/>
                </a:cubicBezTo>
                <a:cubicBezTo>
                  <a:pt x="4771" y="1804"/>
                  <a:pt x="5639" y="2671"/>
                  <a:pt x="5639" y="3721"/>
                </a:cubicBezTo>
                <a:cubicBezTo>
                  <a:pt x="5639" y="4794"/>
                  <a:pt x="4771" y="5661"/>
                  <a:pt x="3721" y="5661"/>
                </a:cubicBezTo>
                <a:close/>
                <a:moveTo>
                  <a:pt x="7442" y="4566"/>
                </a:moveTo>
                <a:lnTo>
                  <a:pt x="7442" y="2899"/>
                </a:lnTo>
                <a:lnTo>
                  <a:pt x="6848" y="2899"/>
                </a:lnTo>
                <a:cubicBezTo>
                  <a:pt x="6780" y="2603"/>
                  <a:pt x="6666" y="2351"/>
                  <a:pt x="6529" y="2100"/>
                </a:cubicBezTo>
                <a:lnTo>
                  <a:pt x="6940" y="1690"/>
                </a:lnTo>
                <a:lnTo>
                  <a:pt x="5753" y="503"/>
                </a:lnTo>
                <a:lnTo>
                  <a:pt x="5342" y="913"/>
                </a:lnTo>
                <a:cubicBezTo>
                  <a:pt x="5091" y="777"/>
                  <a:pt x="4840" y="662"/>
                  <a:pt x="4543" y="594"/>
                </a:cubicBezTo>
                <a:lnTo>
                  <a:pt x="4543" y="0"/>
                </a:lnTo>
                <a:lnTo>
                  <a:pt x="2877" y="0"/>
                </a:lnTo>
                <a:lnTo>
                  <a:pt x="2877" y="594"/>
                </a:lnTo>
                <a:cubicBezTo>
                  <a:pt x="2603" y="662"/>
                  <a:pt x="2329" y="777"/>
                  <a:pt x="2101" y="913"/>
                </a:cubicBezTo>
                <a:lnTo>
                  <a:pt x="1667" y="503"/>
                </a:lnTo>
                <a:lnTo>
                  <a:pt x="503" y="1690"/>
                </a:lnTo>
                <a:lnTo>
                  <a:pt x="914" y="2100"/>
                </a:lnTo>
                <a:cubicBezTo>
                  <a:pt x="777" y="2351"/>
                  <a:pt x="663" y="2603"/>
                  <a:pt x="571" y="2899"/>
                </a:cubicBezTo>
                <a:lnTo>
                  <a:pt x="1" y="2899"/>
                </a:lnTo>
                <a:lnTo>
                  <a:pt x="1" y="4566"/>
                </a:lnTo>
                <a:lnTo>
                  <a:pt x="571" y="4566"/>
                </a:lnTo>
                <a:cubicBezTo>
                  <a:pt x="663" y="4839"/>
                  <a:pt x="777" y="5113"/>
                  <a:pt x="914" y="5364"/>
                </a:cubicBezTo>
                <a:lnTo>
                  <a:pt x="503" y="5775"/>
                </a:lnTo>
                <a:lnTo>
                  <a:pt x="1667" y="6939"/>
                </a:lnTo>
                <a:lnTo>
                  <a:pt x="2101" y="6528"/>
                </a:lnTo>
                <a:cubicBezTo>
                  <a:pt x="2329" y="6665"/>
                  <a:pt x="2603" y="6780"/>
                  <a:pt x="2877" y="6871"/>
                </a:cubicBezTo>
                <a:lnTo>
                  <a:pt x="2877" y="7441"/>
                </a:lnTo>
                <a:lnTo>
                  <a:pt x="4543" y="7441"/>
                </a:lnTo>
                <a:lnTo>
                  <a:pt x="4543" y="6871"/>
                </a:lnTo>
                <a:cubicBezTo>
                  <a:pt x="4840" y="6780"/>
                  <a:pt x="5091" y="6665"/>
                  <a:pt x="5342" y="6528"/>
                </a:cubicBezTo>
                <a:lnTo>
                  <a:pt x="5753" y="6939"/>
                </a:lnTo>
                <a:lnTo>
                  <a:pt x="6940" y="5775"/>
                </a:lnTo>
                <a:lnTo>
                  <a:pt x="6529" y="5364"/>
                </a:lnTo>
                <a:cubicBezTo>
                  <a:pt x="6666" y="5113"/>
                  <a:pt x="6780" y="4839"/>
                  <a:pt x="6848" y="4566"/>
                </a:cubicBezTo>
                <a:close/>
              </a:path>
            </a:pathLst>
          </a:custGeom>
          <a:gradFill>
            <a:gsLst>
              <a:gs pos="0">
                <a:srgbClr val="FFFFFF"/>
              </a:gs>
              <a:gs pos="100000">
                <a:srgbClr val="EFEFEF"/>
              </a:gs>
            </a:gsLst>
            <a:path path="circle">
              <a:fillToRect r="100000" b="100000"/>
            </a:path>
            <a:tileRect l="-100000" t="-100000"/>
          </a:gradFill>
          <a:ln w="970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10C4B397-50C6-874C-2591-1775C2C4BE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20</a:t>
            </a:fld>
            <a:endParaRPr lang="fr-FR"/>
          </a:p>
        </p:txBody>
      </p:sp>
    </p:spTree>
    <p:extLst>
      <p:ext uri="{BB962C8B-B14F-4D97-AF65-F5344CB8AC3E}">
        <p14:creationId xmlns:p14="http://schemas.microsoft.com/office/powerpoint/2010/main" val="3307778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grpSp>
        <p:nvGrpSpPr>
          <p:cNvPr id="9" name="Google Shape;1775;p40"/>
          <p:cNvGrpSpPr/>
          <p:nvPr/>
        </p:nvGrpSpPr>
        <p:grpSpPr>
          <a:xfrm>
            <a:off x="601633" y="1178560"/>
            <a:ext cx="8197594" cy="3490345"/>
            <a:chOff x="861764" y="1397043"/>
            <a:chExt cx="7673005" cy="3160101"/>
          </a:xfrm>
        </p:grpSpPr>
        <p:grpSp>
          <p:nvGrpSpPr>
            <p:cNvPr id="10" name="Google Shape;1776;p40"/>
            <p:cNvGrpSpPr/>
            <p:nvPr/>
          </p:nvGrpSpPr>
          <p:grpSpPr>
            <a:xfrm flipH="1">
              <a:off x="5680029" y="1397043"/>
              <a:ext cx="2614738" cy="448026"/>
              <a:chOff x="651700" y="1307700"/>
              <a:chExt cx="2762825" cy="473400"/>
            </a:xfrm>
          </p:grpSpPr>
          <p:cxnSp>
            <p:nvCxnSpPr>
              <p:cNvPr id="46" name="Google Shape;1777;p40"/>
              <p:cNvCxnSpPr/>
              <p:nvPr/>
            </p:nvCxnSpPr>
            <p:spPr>
              <a:xfrm rot="10800000">
                <a:off x="2941125" y="1307700"/>
                <a:ext cx="473400" cy="473400"/>
              </a:xfrm>
              <a:prstGeom prst="straightConnector1">
                <a:avLst/>
              </a:prstGeom>
              <a:noFill/>
              <a:ln w="19050" cap="flat" cmpd="sng">
                <a:solidFill>
                  <a:srgbClr val="00B050"/>
                </a:solidFill>
                <a:prstDash val="solid"/>
                <a:round/>
                <a:headEnd type="none" w="med" len="med"/>
                <a:tailEnd type="none" w="med" len="med"/>
              </a:ln>
            </p:spPr>
          </p:cxnSp>
          <p:cxnSp>
            <p:nvCxnSpPr>
              <p:cNvPr id="47" name="Google Shape;1778;p40"/>
              <p:cNvCxnSpPr/>
              <p:nvPr/>
            </p:nvCxnSpPr>
            <p:spPr>
              <a:xfrm rot="10800000">
                <a:off x="651700" y="1310150"/>
                <a:ext cx="2294700" cy="0"/>
              </a:xfrm>
              <a:prstGeom prst="straightConnector1">
                <a:avLst/>
              </a:prstGeom>
              <a:noFill/>
              <a:ln w="19050" cap="flat" cmpd="sng">
                <a:solidFill>
                  <a:srgbClr val="00B050"/>
                </a:solidFill>
                <a:prstDash val="solid"/>
                <a:round/>
                <a:headEnd type="none" w="med" len="med"/>
                <a:tailEnd type="oval" w="med" len="med"/>
              </a:ln>
            </p:spPr>
          </p:cxnSp>
        </p:grpSp>
        <p:sp>
          <p:nvSpPr>
            <p:cNvPr id="11" name="Google Shape;1779;p40"/>
            <p:cNvSpPr/>
            <p:nvPr/>
          </p:nvSpPr>
          <p:spPr>
            <a:xfrm flipH="1">
              <a:off x="3119124" y="1499218"/>
              <a:ext cx="1387105" cy="1417668"/>
            </a:xfrm>
            <a:custGeom>
              <a:avLst/>
              <a:gdLst/>
              <a:ahLst/>
              <a:cxnLst/>
              <a:rect l="l" t="t" r="r" b="b"/>
              <a:pathLst>
                <a:path w="79650" h="81405" fill="none" extrusionOk="0">
                  <a:moveTo>
                    <a:pt x="0" y="1"/>
                  </a:moveTo>
                  <a:lnTo>
                    <a:pt x="0" y="19525"/>
                  </a:lnTo>
                  <a:cubicBezTo>
                    <a:pt x="32882" y="21555"/>
                    <a:pt x="59048" y="48297"/>
                    <a:pt x="60151" y="81405"/>
                  </a:cubicBezTo>
                  <a:lnTo>
                    <a:pt x="79650" y="81405"/>
                  </a:lnTo>
                  <a:cubicBezTo>
                    <a:pt x="78547" y="37520"/>
                    <a:pt x="43634" y="2056"/>
                    <a:pt x="0" y="1"/>
                  </a:cubicBezTo>
                  <a:close/>
                </a:path>
              </a:pathLst>
            </a:custGeom>
            <a:ln>
              <a:solidFill>
                <a:srgbClr val="21C5FF"/>
              </a:solidFill>
              <a:headEnd type="none" w="sm" len="sm"/>
              <a:tailEnd type="none" w="sm" len="sm"/>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80;p40"/>
            <p:cNvSpPr/>
            <p:nvPr/>
          </p:nvSpPr>
          <p:spPr>
            <a:xfrm flipH="1">
              <a:off x="4663091" y="1499218"/>
              <a:ext cx="1387122" cy="1417668"/>
            </a:xfrm>
            <a:custGeom>
              <a:avLst/>
              <a:gdLst/>
              <a:ahLst/>
              <a:cxnLst/>
              <a:rect l="l" t="t" r="r" b="b"/>
              <a:pathLst>
                <a:path w="79651" h="81405" fill="none" extrusionOk="0">
                  <a:moveTo>
                    <a:pt x="79651" y="1"/>
                  </a:moveTo>
                  <a:lnTo>
                    <a:pt x="79651" y="19525"/>
                  </a:lnTo>
                  <a:cubicBezTo>
                    <a:pt x="46793" y="21555"/>
                    <a:pt x="20628" y="48297"/>
                    <a:pt x="19500" y="81405"/>
                  </a:cubicBezTo>
                  <a:lnTo>
                    <a:pt x="1" y="81405"/>
                  </a:lnTo>
                  <a:cubicBezTo>
                    <a:pt x="1129" y="37520"/>
                    <a:pt x="36016" y="2056"/>
                    <a:pt x="79651" y="1"/>
                  </a:cubicBezTo>
                  <a:close/>
                </a:path>
              </a:pathLst>
            </a:custGeom>
            <a:ln>
              <a:solidFill>
                <a:srgbClr val="00B050"/>
              </a:solidFill>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81;p40"/>
            <p:cNvSpPr/>
            <p:nvPr/>
          </p:nvSpPr>
          <p:spPr>
            <a:xfrm flipH="1">
              <a:off x="3119124" y="3026154"/>
              <a:ext cx="1387105" cy="1417668"/>
            </a:xfrm>
            <a:custGeom>
              <a:avLst/>
              <a:gdLst/>
              <a:ahLst/>
              <a:cxnLst/>
              <a:rect l="l" t="t" r="r" b="b"/>
              <a:pathLst>
                <a:path w="79650" h="81405" fill="none" extrusionOk="0">
                  <a:moveTo>
                    <a:pt x="0" y="81404"/>
                  </a:moveTo>
                  <a:lnTo>
                    <a:pt x="0" y="61881"/>
                  </a:lnTo>
                  <a:cubicBezTo>
                    <a:pt x="32882" y="59850"/>
                    <a:pt x="59048" y="33108"/>
                    <a:pt x="60151" y="1"/>
                  </a:cubicBezTo>
                  <a:lnTo>
                    <a:pt x="79650" y="1"/>
                  </a:lnTo>
                  <a:cubicBezTo>
                    <a:pt x="78547" y="43885"/>
                    <a:pt x="43634" y="79349"/>
                    <a:pt x="0" y="81404"/>
                  </a:cubicBezTo>
                  <a:close/>
                </a:path>
              </a:pathLst>
            </a:custGeom>
            <a:noFill/>
            <a:ln w="19050" cap="flat" cmpd="sng">
              <a:solidFill>
                <a:srgbClr val="4359FB"/>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82;p40"/>
            <p:cNvSpPr/>
            <p:nvPr/>
          </p:nvSpPr>
          <p:spPr>
            <a:xfrm flipH="1">
              <a:off x="4663091" y="3026154"/>
              <a:ext cx="1387122" cy="1417668"/>
            </a:xfrm>
            <a:custGeom>
              <a:avLst/>
              <a:gdLst/>
              <a:ahLst/>
              <a:cxnLst/>
              <a:rect l="l" t="t" r="r" b="b"/>
              <a:pathLst>
                <a:path w="79651" h="81405" fill="none" extrusionOk="0">
                  <a:moveTo>
                    <a:pt x="79651" y="81404"/>
                  </a:moveTo>
                  <a:lnTo>
                    <a:pt x="79651" y="61881"/>
                  </a:lnTo>
                  <a:cubicBezTo>
                    <a:pt x="46793" y="59850"/>
                    <a:pt x="20628" y="33108"/>
                    <a:pt x="19500" y="1"/>
                  </a:cubicBezTo>
                  <a:lnTo>
                    <a:pt x="1" y="1"/>
                  </a:lnTo>
                  <a:cubicBezTo>
                    <a:pt x="1129" y="43885"/>
                    <a:pt x="36016" y="79349"/>
                    <a:pt x="79651" y="81404"/>
                  </a:cubicBezTo>
                  <a:close/>
                </a:path>
              </a:pathLst>
            </a:cu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83;p40"/>
            <p:cNvSpPr/>
            <p:nvPr/>
          </p:nvSpPr>
          <p:spPr>
            <a:xfrm flipH="1">
              <a:off x="3446039" y="1834040"/>
              <a:ext cx="1063691" cy="1086383"/>
            </a:xfrm>
            <a:custGeom>
              <a:avLst/>
              <a:gdLst/>
              <a:ahLst/>
              <a:cxnLst/>
              <a:rect l="l" t="t" r="r" b="b"/>
              <a:pathLst>
                <a:path w="61079" h="62382" extrusionOk="0">
                  <a:moveTo>
                    <a:pt x="1" y="0"/>
                  </a:moveTo>
                  <a:lnTo>
                    <a:pt x="1" y="15263"/>
                  </a:lnTo>
                  <a:lnTo>
                    <a:pt x="201" y="15288"/>
                  </a:lnTo>
                  <a:cubicBezTo>
                    <a:pt x="25339" y="16817"/>
                    <a:pt x="44963" y="36993"/>
                    <a:pt x="45790" y="62181"/>
                  </a:cubicBezTo>
                  <a:lnTo>
                    <a:pt x="45815" y="62381"/>
                  </a:lnTo>
                  <a:lnTo>
                    <a:pt x="61079" y="62381"/>
                  </a:lnTo>
                  <a:lnTo>
                    <a:pt x="61054" y="62181"/>
                  </a:lnTo>
                  <a:cubicBezTo>
                    <a:pt x="60653" y="45990"/>
                    <a:pt x="54161" y="30677"/>
                    <a:pt x="42808" y="19098"/>
                  </a:cubicBezTo>
                  <a:cubicBezTo>
                    <a:pt x="31479" y="7544"/>
                    <a:pt x="16367" y="752"/>
                    <a:pt x="226" y="0"/>
                  </a:cubicBezTo>
                  <a:close/>
                </a:path>
              </a:pathLst>
            </a:custGeom>
            <a:solidFill>
              <a:srgbClr val="21C5FF"/>
            </a:solidFill>
            <a:ln>
              <a:solidFill>
                <a:srgbClr val="21C5FF"/>
              </a:solidFill>
            </a:ln>
          </p:spPr>
          <p:style>
            <a:lnRef idx="1">
              <a:schemeClr val="accent5"/>
            </a:lnRef>
            <a:fillRef idx="3">
              <a:schemeClr val="accent5"/>
            </a:fillRef>
            <a:effectRef idx="2">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784;p40"/>
            <p:cNvSpPr/>
            <p:nvPr/>
          </p:nvSpPr>
          <p:spPr>
            <a:xfrm flipH="1">
              <a:off x="4659552" y="1834040"/>
              <a:ext cx="1063255" cy="1086383"/>
            </a:xfrm>
            <a:custGeom>
              <a:avLst/>
              <a:gdLst/>
              <a:ahLst/>
              <a:cxnLst/>
              <a:rect l="l" t="t" r="r" b="b"/>
              <a:pathLst>
                <a:path w="61054" h="62382" extrusionOk="0">
                  <a:moveTo>
                    <a:pt x="60853" y="0"/>
                  </a:moveTo>
                  <a:cubicBezTo>
                    <a:pt x="44712" y="752"/>
                    <a:pt x="29574" y="7544"/>
                    <a:pt x="18246" y="19098"/>
                  </a:cubicBezTo>
                  <a:cubicBezTo>
                    <a:pt x="6892" y="30677"/>
                    <a:pt x="426" y="45990"/>
                    <a:pt x="0" y="62181"/>
                  </a:cubicBezTo>
                  <a:lnTo>
                    <a:pt x="0" y="62381"/>
                  </a:lnTo>
                  <a:lnTo>
                    <a:pt x="15263" y="62381"/>
                  </a:lnTo>
                  <a:lnTo>
                    <a:pt x="15263" y="62181"/>
                  </a:lnTo>
                  <a:cubicBezTo>
                    <a:pt x="16115" y="36993"/>
                    <a:pt x="35715" y="16817"/>
                    <a:pt x="60878" y="15288"/>
                  </a:cubicBezTo>
                  <a:lnTo>
                    <a:pt x="61053" y="15263"/>
                  </a:lnTo>
                  <a:lnTo>
                    <a:pt x="61053" y="0"/>
                  </a:lnTo>
                  <a:close/>
                </a:path>
              </a:pathLst>
            </a:custGeom>
            <a:solidFill>
              <a:srgbClr val="00B050"/>
            </a:solidFill>
            <a:ln>
              <a:solidFill>
                <a:srgbClr val="00B050"/>
              </a:solidFill>
            </a:ln>
          </p:spPr>
          <p:style>
            <a:lnRef idx="3">
              <a:schemeClr val="lt1"/>
            </a:lnRef>
            <a:fillRef idx="1">
              <a:schemeClr val="accent4"/>
            </a:fillRef>
            <a:effectRef idx="1">
              <a:schemeClr val="accent4"/>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85;p40"/>
            <p:cNvSpPr/>
            <p:nvPr/>
          </p:nvSpPr>
          <p:spPr>
            <a:xfrm flipH="1">
              <a:off x="3446039" y="3022671"/>
              <a:ext cx="1063691" cy="1086383"/>
            </a:xfrm>
            <a:custGeom>
              <a:avLst/>
              <a:gdLst/>
              <a:ahLst/>
              <a:cxnLst/>
              <a:rect l="l" t="t" r="r" b="b"/>
              <a:pathLst>
                <a:path w="61079" h="62382" extrusionOk="0">
                  <a:moveTo>
                    <a:pt x="45815" y="0"/>
                  </a:moveTo>
                  <a:lnTo>
                    <a:pt x="45790" y="201"/>
                  </a:lnTo>
                  <a:cubicBezTo>
                    <a:pt x="44963" y="25389"/>
                    <a:pt x="25339" y="45564"/>
                    <a:pt x="201" y="47093"/>
                  </a:cubicBezTo>
                  <a:lnTo>
                    <a:pt x="1" y="47118"/>
                  </a:lnTo>
                  <a:lnTo>
                    <a:pt x="1" y="62381"/>
                  </a:lnTo>
                  <a:lnTo>
                    <a:pt x="226" y="62381"/>
                  </a:lnTo>
                  <a:cubicBezTo>
                    <a:pt x="16367" y="61629"/>
                    <a:pt x="31479" y="54837"/>
                    <a:pt x="42808" y="43283"/>
                  </a:cubicBezTo>
                  <a:cubicBezTo>
                    <a:pt x="54161" y="31704"/>
                    <a:pt x="60653" y="16391"/>
                    <a:pt x="61054" y="201"/>
                  </a:cubicBezTo>
                  <a:lnTo>
                    <a:pt x="61079" y="0"/>
                  </a:lnTo>
                  <a:close/>
                </a:path>
              </a:pathLst>
            </a:custGeom>
            <a:solidFill>
              <a:srgbClr val="4359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86;p40"/>
            <p:cNvSpPr/>
            <p:nvPr/>
          </p:nvSpPr>
          <p:spPr>
            <a:xfrm flipH="1">
              <a:off x="4659552" y="3026154"/>
              <a:ext cx="1072505" cy="1091343"/>
            </a:xfrm>
            <a:custGeom>
              <a:avLst/>
              <a:gdLst/>
              <a:ahLst/>
              <a:cxnLst/>
              <a:rect l="l" t="t" r="r" b="b"/>
              <a:pathLst>
                <a:path w="61054" h="62382" extrusionOk="0">
                  <a:moveTo>
                    <a:pt x="0" y="0"/>
                  </a:moveTo>
                  <a:lnTo>
                    <a:pt x="0" y="201"/>
                  </a:lnTo>
                  <a:cubicBezTo>
                    <a:pt x="426" y="16391"/>
                    <a:pt x="6892" y="31704"/>
                    <a:pt x="18246" y="43283"/>
                  </a:cubicBezTo>
                  <a:cubicBezTo>
                    <a:pt x="29574" y="54837"/>
                    <a:pt x="44712" y="61629"/>
                    <a:pt x="60853" y="62381"/>
                  </a:cubicBezTo>
                  <a:lnTo>
                    <a:pt x="61053" y="62381"/>
                  </a:lnTo>
                  <a:lnTo>
                    <a:pt x="61053" y="47118"/>
                  </a:lnTo>
                  <a:lnTo>
                    <a:pt x="60878" y="47093"/>
                  </a:lnTo>
                  <a:cubicBezTo>
                    <a:pt x="35715" y="45564"/>
                    <a:pt x="16115" y="25389"/>
                    <a:pt x="15263" y="201"/>
                  </a:cubicBezTo>
                  <a:lnTo>
                    <a:pt x="152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87;p40"/>
            <p:cNvSpPr/>
            <p:nvPr/>
          </p:nvSpPr>
          <p:spPr>
            <a:xfrm flipH="1">
              <a:off x="3385740" y="1748471"/>
              <a:ext cx="609333" cy="609333"/>
            </a:xfrm>
            <a:custGeom>
              <a:avLst/>
              <a:gdLst/>
              <a:ahLst/>
              <a:cxnLst/>
              <a:rect l="l" t="t" r="r" b="b"/>
              <a:pathLst>
                <a:path w="34989" h="34989" extrusionOk="0">
                  <a:moveTo>
                    <a:pt x="17494" y="1"/>
                  </a:moveTo>
                  <a:cubicBezTo>
                    <a:pt x="7820" y="1"/>
                    <a:pt x="1" y="7845"/>
                    <a:pt x="1" y="17495"/>
                  </a:cubicBezTo>
                  <a:cubicBezTo>
                    <a:pt x="1" y="27169"/>
                    <a:pt x="7820" y="34988"/>
                    <a:pt x="17494" y="34988"/>
                  </a:cubicBezTo>
                  <a:cubicBezTo>
                    <a:pt x="27144" y="34988"/>
                    <a:pt x="34988" y="27169"/>
                    <a:pt x="34988" y="17495"/>
                  </a:cubicBezTo>
                  <a:cubicBezTo>
                    <a:pt x="34988" y="7845"/>
                    <a:pt x="27144" y="1"/>
                    <a:pt x="17494" y="1"/>
                  </a:cubicBezTo>
                  <a:close/>
                </a:path>
              </a:pathLst>
            </a:custGeom>
            <a:ln>
              <a:solidFill>
                <a:srgbClr val="21C5FF"/>
              </a:solidFill>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88;p40"/>
            <p:cNvSpPr/>
            <p:nvPr/>
          </p:nvSpPr>
          <p:spPr>
            <a:xfrm flipH="1">
              <a:off x="5173720" y="1748471"/>
              <a:ext cx="609333" cy="609333"/>
            </a:xfrm>
            <a:custGeom>
              <a:avLst/>
              <a:gdLst/>
              <a:ahLst/>
              <a:cxnLst/>
              <a:rect l="l" t="t" r="r" b="b"/>
              <a:pathLst>
                <a:path w="34989" h="34989" extrusionOk="0">
                  <a:moveTo>
                    <a:pt x="17494" y="1"/>
                  </a:moveTo>
                  <a:cubicBezTo>
                    <a:pt x="7820" y="1"/>
                    <a:pt x="0" y="7845"/>
                    <a:pt x="0" y="17495"/>
                  </a:cubicBezTo>
                  <a:cubicBezTo>
                    <a:pt x="0" y="27169"/>
                    <a:pt x="7820" y="34988"/>
                    <a:pt x="17494" y="34988"/>
                  </a:cubicBezTo>
                  <a:cubicBezTo>
                    <a:pt x="27143" y="34988"/>
                    <a:pt x="34988" y="27169"/>
                    <a:pt x="34988" y="17495"/>
                  </a:cubicBezTo>
                  <a:cubicBezTo>
                    <a:pt x="34988" y="7845"/>
                    <a:pt x="27143" y="1"/>
                    <a:pt x="17494" y="1"/>
                  </a:cubicBezTo>
                  <a:close/>
                </a:path>
              </a:pathLst>
            </a:custGeom>
            <a:ln>
              <a:solidFill>
                <a:srgbClr val="00B050"/>
              </a:solidFill>
              <a:headEnd type="none" w="sm" len="sm"/>
              <a:tailEnd type="none" w="sm" len="s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89;p40"/>
            <p:cNvSpPr/>
            <p:nvPr/>
          </p:nvSpPr>
          <p:spPr>
            <a:xfrm flipH="1">
              <a:off x="3385740" y="3585322"/>
              <a:ext cx="609333" cy="609333"/>
            </a:xfrm>
            <a:custGeom>
              <a:avLst/>
              <a:gdLst/>
              <a:ahLst/>
              <a:cxnLst/>
              <a:rect l="l" t="t" r="r" b="b"/>
              <a:pathLst>
                <a:path w="34989" h="34989" extrusionOk="0">
                  <a:moveTo>
                    <a:pt x="17494" y="1"/>
                  </a:moveTo>
                  <a:cubicBezTo>
                    <a:pt x="7820" y="1"/>
                    <a:pt x="1" y="7821"/>
                    <a:pt x="1" y="17495"/>
                  </a:cubicBezTo>
                  <a:cubicBezTo>
                    <a:pt x="1" y="27144"/>
                    <a:pt x="7820" y="34989"/>
                    <a:pt x="17494" y="34989"/>
                  </a:cubicBezTo>
                  <a:cubicBezTo>
                    <a:pt x="27144" y="34989"/>
                    <a:pt x="34988" y="27144"/>
                    <a:pt x="34988" y="17495"/>
                  </a:cubicBezTo>
                  <a:cubicBezTo>
                    <a:pt x="34988" y="7821"/>
                    <a:pt x="27144" y="1"/>
                    <a:pt x="17494" y="1"/>
                  </a:cubicBezTo>
                  <a:close/>
                </a:path>
              </a:pathLst>
            </a:custGeom>
            <a:ln>
              <a:solidFill>
                <a:srgbClr val="4359FB"/>
              </a:solidFill>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90;p40"/>
            <p:cNvSpPr/>
            <p:nvPr/>
          </p:nvSpPr>
          <p:spPr>
            <a:xfrm flipH="1">
              <a:off x="5173720" y="3585322"/>
              <a:ext cx="609333" cy="609333"/>
            </a:xfrm>
            <a:custGeom>
              <a:avLst/>
              <a:gdLst/>
              <a:ahLst/>
              <a:cxnLst/>
              <a:rect l="l" t="t" r="r" b="b"/>
              <a:pathLst>
                <a:path w="34989" h="34989" extrusionOk="0">
                  <a:moveTo>
                    <a:pt x="17494" y="1"/>
                  </a:moveTo>
                  <a:cubicBezTo>
                    <a:pt x="7820" y="1"/>
                    <a:pt x="0" y="7821"/>
                    <a:pt x="0" y="17495"/>
                  </a:cubicBezTo>
                  <a:cubicBezTo>
                    <a:pt x="0" y="27144"/>
                    <a:pt x="7820" y="34989"/>
                    <a:pt x="17494" y="34989"/>
                  </a:cubicBezTo>
                  <a:cubicBezTo>
                    <a:pt x="27143" y="34989"/>
                    <a:pt x="34988" y="27144"/>
                    <a:pt x="34988" y="17495"/>
                  </a:cubicBezTo>
                  <a:cubicBezTo>
                    <a:pt x="34988" y="7821"/>
                    <a:pt x="27143" y="1"/>
                    <a:pt x="17494" y="1"/>
                  </a:cubicBezTo>
                  <a:close/>
                </a:path>
              </a:pathLst>
            </a:custGeom>
            <a:ln>
              <a:headEnd type="none" w="sm" len="sm"/>
              <a:tailEnd type="none" w="sm" len="s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1791;p40"/>
            <p:cNvGrpSpPr/>
            <p:nvPr/>
          </p:nvGrpSpPr>
          <p:grpSpPr>
            <a:xfrm>
              <a:off x="867860" y="1542132"/>
              <a:ext cx="2116132" cy="945786"/>
              <a:chOff x="846016" y="1209350"/>
              <a:chExt cx="2235981" cy="999350"/>
            </a:xfrm>
          </p:grpSpPr>
          <p:sp>
            <p:nvSpPr>
              <p:cNvPr id="44" name="Google Shape;1792;p40"/>
              <p:cNvSpPr txBox="1"/>
              <p:nvPr/>
            </p:nvSpPr>
            <p:spPr>
              <a:xfrm>
                <a:off x="846025" y="1209350"/>
                <a:ext cx="1782000" cy="25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700" dirty="0" err="1">
                    <a:solidFill>
                      <a:schemeClr val="dk1"/>
                    </a:solidFill>
                    <a:latin typeface="Fira Sans Extra Condensed Medium"/>
                    <a:ea typeface="Fira Sans Extra Condensed Medium"/>
                    <a:cs typeface="Fira Sans Extra Condensed Medium"/>
                    <a:sym typeface="Fira Sans Extra Condensed Medium"/>
                  </a:rPr>
                  <a:t>React</a:t>
                </a:r>
                <a:r>
                  <a:rPr lang="fr-FR" sz="1700" dirty="0">
                    <a:solidFill>
                      <a:schemeClr val="dk1"/>
                    </a:solidFill>
                    <a:latin typeface="Fira Sans Extra Condensed Medium"/>
                    <a:ea typeface="Fira Sans Extra Condensed Medium"/>
                    <a:cs typeface="Fira Sans Extra Condensed Medium"/>
                    <a:sym typeface="Fira Sans Extra Condensed Medium"/>
                  </a:rPr>
                  <a:t> </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45" name="Google Shape;1793;p40"/>
              <p:cNvSpPr txBox="1"/>
              <p:nvPr/>
            </p:nvSpPr>
            <p:spPr>
              <a:xfrm>
                <a:off x="846016" y="1460755"/>
                <a:ext cx="2235981" cy="747945"/>
              </a:xfrm>
              <a:prstGeom prst="rect">
                <a:avLst/>
              </a:prstGeom>
              <a:noFill/>
              <a:ln>
                <a:noFill/>
              </a:ln>
            </p:spPr>
            <p:txBody>
              <a:bodyPr spcFirstLastPara="1" wrap="square" lIns="91425" tIns="91425" rIns="91425" bIns="91425" anchor="ctr" anchorCtr="0">
                <a:noAutofit/>
              </a:bodyPr>
              <a:lstStyle/>
              <a:p>
                <a:pPr lvl="0"/>
                <a:r>
                  <a:rPr lang="fr-FR" sz="1200" dirty="0">
                    <a:latin typeface="Roboto"/>
                    <a:ea typeface="Roboto"/>
                    <a:cs typeface="Roboto"/>
                    <a:sym typeface="Roboto"/>
                  </a:rPr>
                  <a:t>React est une bibliothèque </a:t>
                </a:r>
                <a:r>
                  <a:rPr lang="fr-FR" sz="1200" dirty="0" err="1">
                    <a:latin typeface="Roboto"/>
                    <a:ea typeface="Roboto"/>
                    <a:cs typeface="Roboto"/>
                    <a:sym typeface="Roboto"/>
                  </a:rPr>
                  <a:t>Javascript</a:t>
                </a:r>
                <a:r>
                  <a:rPr lang="fr-FR" sz="1200" dirty="0">
                    <a:latin typeface="Roboto"/>
                    <a:ea typeface="Roboto"/>
                    <a:cs typeface="Roboto"/>
                    <a:sym typeface="Roboto"/>
                  </a:rPr>
                  <a:t> développé par Facebook. Elle offre des possibilités immenses</a:t>
                </a:r>
                <a:endParaRPr sz="1200" dirty="0">
                  <a:latin typeface="Roboto"/>
                  <a:ea typeface="Roboto"/>
                  <a:cs typeface="Roboto"/>
                  <a:sym typeface="Roboto"/>
                </a:endParaRPr>
              </a:p>
            </p:txBody>
          </p:sp>
        </p:grpSp>
        <p:grpSp>
          <p:nvGrpSpPr>
            <p:cNvPr id="24" name="Google Shape;1794;p40"/>
            <p:cNvGrpSpPr/>
            <p:nvPr/>
          </p:nvGrpSpPr>
          <p:grpSpPr>
            <a:xfrm>
              <a:off x="861764" y="3540594"/>
              <a:ext cx="2088541" cy="887940"/>
              <a:chOff x="443074" y="2279759"/>
              <a:chExt cx="2206827" cy="938229"/>
            </a:xfrm>
          </p:grpSpPr>
          <p:sp>
            <p:nvSpPr>
              <p:cNvPr id="42" name="Google Shape;1795;p40"/>
              <p:cNvSpPr txBox="1"/>
              <p:nvPr/>
            </p:nvSpPr>
            <p:spPr>
              <a:xfrm>
                <a:off x="457547" y="2279759"/>
                <a:ext cx="1794900" cy="25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700" dirty="0">
                    <a:solidFill>
                      <a:schemeClr val="dk1"/>
                    </a:solidFill>
                    <a:latin typeface="Fira Sans Extra Condensed Medium"/>
                    <a:ea typeface="Fira Sans Extra Condensed Medium"/>
                    <a:cs typeface="Fira Sans Extra Condensed Medium"/>
                    <a:sym typeface="Fira Sans Extra Condensed Medium"/>
                  </a:rPr>
                  <a:t>Kafka</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43" name="Google Shape;1796;p40"/>
              <p:cNvSpPr txBox="1"/>
              <p:nvPr/>
            </p:nvSpPr>
            <p:spPr>
              <a:xfrm>
                <a:off x="443074" y="2649521"/>
                <a:ext cx="2206827" cy="568467"/>
              </a:xfrm>
              <a:prstGeom prst="rect">
                <a:avLst/>
              </a:prstGeom>
              <a:noFill/>
              <a:ln>
                <a:noFill/>
              </a:ln>
            </p:spPr>
            <p:txBody>
              <a:bodyPr spcFirstLastPara="1" wrap="square" lIns="91425" tIns="91425" rIns="91425" bIns="91425" anchor="ctr" anchorCtr="0">
                <a:noAutofit/>
              </a:bodyPr>
              <a:lstStyle/>
              <a:p>
                <a:pPr lvl="0"/>
                <a:r>
                  <a:rPr lang="fr-FR" sz="1200" dirty="0">
                    <a:latin typeface="Roboto"/>
                    <a:ea typeface="Roboto"/>
                    <a:cs typeface="Roboto"/>
                    <a:sym typeface="Roboto"/>
                  </a:rPr>
                  <a:t>Kafka est une plateforme de streaming distribuée par Apache pour gérer les flux de données en temps réel.</a:t>
                </a:r>
              </a:p>
            </p:txBody>
          </p:sp>
        </p:grpSp>
        <p:grpSp>
          <p:nvGrpSpPr>
            <p:cNvPr id="25" name="Google Shape;1797;p40"/>
            <p:cNvGrpSpPr/>
            <p:nvPr/>
          </p:nvGrpSpPr>
          <p:grpSpPr>
            <a:xfrm>
              <a:off x="6207075" y="1542127"/>
              <a:ext cx="2076132" cy="945791"/>
              <a:chOff x="353459" y="1209350"/>
              <a:chExt cx="2193716" cy="999355"/>
            </a:xfrm>
          </p:grpSpPr>
          <p:sp>
            <p:nvSpPr>
              <p:cNvPr id="40" name="Google Shape;1798;p40"/>
              <p:cNvSpPr txBox="1"/>
              <p:nvPr/>
            </p:nvSpPr>
            <p:spPr>
              <a:xfrm>
                <a:off x="765175" y="1209350"/>
                <a:ext cx="1782000" cy="25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700" dirty="0">
                    <a:solidFill>
                      <a:schemeClr val="dk1"/>
                    </a:solidFill>
                    <a:latin typeface="Fira Sans Extra Condensed Medium"/>
                    <a:ea typeface="Fira Sans Extra Condensed Medium"/>
                    <a:cs typeface="Fira Sans Extra Condensed Medium"/>
                    <a:sym typeface="Fira Sans Extra Condensed Medium"/>
                  </a:rPr>
                  <a:t>Spring Boot</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41" name="Google Shape;1799;p40"/>
              <p:cNvSpPr txBox="1"/>
              <p:nvPr/>
            </p:nvSpPr>
            <p:spPr>
              <a:xfrm>
                <a:off x="353459" y="1460755"/>
                <a:ext cx="2193707" cy="747950"/>
              </a:xfrm>
              <a:prstGeom prst="rect">
                <a:avLst/>
              </a:prstGeom>
              <a:noFill/>
              <a:ln>
                <a:noFill/>
              </a:ln>
            </p:spPr>
            <p:txBody>
              <a:bodyPr spcFirstLastPara="1" wrap="square" lIns="91425" tIns="91425" rIns="91425" bIns="91425" anchor="ctr" anchorCtr="0">
                <a:noAutofit/>
              </a:bodyPr>
              <a:lstStyle/>
              <a:p>
                <a:pPr lvl="0"/>
                <a:r>
                  <a:rPr lang="fr-FR" sz="1200" dirty="0">
                    <a:latin typeface="Roboto"/>
                    <a:ea typeface="Roboto"/>
                    <a:cs typeface="Roboto"/>
                    <a:sym typeface="Roboto"/>
                  </a:rPr>
                  <a:t>Un Framework conçu pour simplifier le démarrage et le développement de nouvelles applications Spring.</a:t>
                </a:r>
                <a:endParaRPr sz="1200" dirty="0">
                  <a:latin typeface="Roboto"/>
                  <a:ea typeface="Roboto"/>
                  <a:cs typeface="Roboto"/>
                  <a:sym typeface="Roboto"/>
                </a:endParaRPr>
              </a:p>
            </p:txBody>
          </p:sp>
        </p:grpSp>
        <p:grpSp>
          <p:nvGrpSpPr>
            <p:cNvPr id="26" name="Google Shape;1800;p40"/>
            <p:cNvGrpSpPr/>
            <p:nvPr/>
          </p:nvGrpSpPr>
          <p:grpSpPr>
            <a:xfrm>
              <a:off x="6050213" y="3537430"/>
              <a:ext cx="2484556" cy="873658"/>
              <a:chOff x="-127937" y="2276410"/>
              <a:chExt cx="2625271" cy="923138"/>
            </a:xfrm>
          </p:grpSpPr>
          <p:sp>
            <p:nvSpPr>
              <p:cNvPr id="38" name="Google Shape;1801;p40"/>
              <p:cNvSpPr txBox="1"/>
              <p:nvPr/>
            </p:nvSpPr>
            <p:spPr>
              <a:xfrm>
                <a:off x="443074" y="2276410"/>
                <a:ext cx="1794900" cy="25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700" dirty="0">
                    <a:solidFill>
                      <a:schemeClr val="dk1"/>
                    </a:solidFill>
                    <a:latin typeface="Fira Sans Extra Condensed Medium"/>
                    <a:ea typeface="Fira Sans Extra Condensed Medium"/>
                    <a:cs typeface="Fira Sans Extra Condensed Medium"/>
                    <a:sym typeface="Fira Sans Extra Condensed Medium"/>
                  </a:rPr>
                  <a:t>MySQL</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39" name="Google Shape;1802;p40"/>
              <p:cNvSpPr txBox="1"/>
              <p:nvPr/>
            </p:nvSpPr>
            <p:spPr>
              <a:xfrm>
                <a:off x="-127937" y="2672169"/>
                <a:ext cx="2625271" cy="527379"/>
              </a:xfrm>
              <a:prstGeom prst="rect">
                <a:avLst/>
              </a:prstGeom>
              <a:noFill/>
              <a:ln>
                <a:noFill/>
              </a:ln>
            </p:spPr>
            <p:txBody>
              <a:bodyPr spcFirstLastPara="1" wrap="square" lIns="91425" tIns="91425" rIns="91425" bIns="91425" anchor="ctr" anchorCtr="0">
                <a:noAutofit/>
              </a:bodyPr>
              <a:lstStyle/>
              <a:p>
                <a:pPr lvl="0"/>
                <a:r>
                  <a:rPr lang="fr-FR" sz="1200" dirty="0">
                    <a:latin typeface="Roboto"/>
                    <a:ea typeface="Roboto"/>
                    <a:cs typeface="Roboto"/>
                    <a:sym typeface="Roboto"/>
                  </a:rPr>
                  <a:t>Un système de gestion de base de données libre, il fait partie des logiciels de gestion de base de données les plus utilisés au monde.</a:t>
                </a:r>
                <a:endParaRPr sz="1200" dirty="0">
                  <a:latin typeface="Roboto"/>
                  <a:ea typeface="Roboto"/>
                  <a:cs typeface="Roboto"/>
                  <a:sym typeface="Roboto"/>
                </a:endParaRPr>
              </a:p>
            </p:txBody>
          </p:sp>
        </p:grpSp>
        <p:grpSp>
          <p:nvGrpSpPr>
            <p:cNvPr id="27" name="Google Shape;1803;p40"/>
            <p:cNvGrpSpPr/>
            <p:nvPr/>
          </p:nvGrpSpPr>
          <p:grpSpPr>
            <a:xfrm rot="10800000">
              <a:off x="5680029" y="4109118"/>
              <a:ext cx="2614738" cy="448026"/>
              <a:chOff x="651700" y="1307700"/>
              <a:chExt cx="2762825" cy="473400"/>
            </a:xfrm>
          </p:grpSpPr>
          <p:cxnSp>
            <p:nvCxnSpPr>
              <p:cNvPr id="36" name="Google Shape;1804;p40"/>
              <p:cNvCxnSpPr/>
              <p:nvPr/>
            </p:nvCxnSpPr>
            <p:spPr>
              <a:xfrm rot="10800000">
                <a:off x="2941125" y="1307700"/>
                <a:ext cx="473400" cy="473400"/>
              </a:xfrm>
              <a:prstGeom prst="straightConnector1">
                <a:avLst/>
              </a:prstGeom>
              <a:noFill/>
              <a:ln w="19050" cap="flat" cmpd="sng">
                <a:solidFill>
                  <a:srgbClr val="4359FB"/>
                </a:solidFill>
                <a:prstDash val="solid"/>
                <a:round/>
                <a:headEnd type="none" w="med" len="med"/>
                <a:tailEnd type="none" w="med" len="med"/>
              </a:ln>
            </p:spPr>
          </p:cxnSp>
          <p:cxnSp>
            <p:nvCxnSpPr>
              <p:cNvPr id="37" name="Google Shape;1805;p40"/>
              <p:cNvCxnSpPr/>
              <p:nvPr/>
            </p:nvCxnSpPr>
            <p:spPr>
              <a:xfrm rot="10800000">
                <a:off x="651700" y="1310150"/>
                <a:ext cx="2294700" cy="0"/>
              </a:xfrm>
              <a:prstGeom prst="straightConnector1">
                <a:avLst/>
              </a:prstGeom>
              <a:noFill/>
              <a:ln w="19050" cap="flat" cmpd="sng">
                <a:solidFill>
                  <a:srgbClr val="4359FB"/>
                </a:solidFill>
                <a:prstDash val="solid"/>
                <a:round/>
                <a:headEnd type="none" w="med" len="med"/>
                <a:tailEnd type="oval" w="med" len="med"/>
              </a:ln>
            </p:spPr>
          </p:cxnSp>
        </p:grpSp>
        <p:grpSp>
          <p:nvGrpSpPr>
            <p:cNvPr id="28" name="Google Shape;1806;p40"/>
            <p:cNvGrpSpPr/>
            <p:nvPr/>
          </p:nvGrpSpPr>
          <p:grpSpPr>
            <a:xfrm>
              <a:off x="861764" y="1397043"/>
              <a:ext cx="2614738" cy="448026"/>
              <a:chOff x="651700" y="1307700"/>
              <a:chExt cx="2762825" cy="473400"/>
            </a:xfrm>
          </p:grpSpPr>
          <p:cxnSp>
            <p:nvCxnSpPr>
              <p:cNvPr id="34" name="Google Shape;1807;p40"/>
              <p:cNvCxnSpPr/>
              <p:nvPr/>
            </p:nvCxnSpPr>
            <p:spPr>
              <a:xfrm rot="10800000">
                <a:off x="2941125" y="1307700"/>
                <a:ext cx="473400" cy="473400"/>
              </a:xfrm>
              <a:prstGeom prst="straightConnector1">
                <a:avLst/>
              </a:prstGeom>
              <a:noFill/>
              <a:ln w="19050" cap="flat" cmpd="sng">
                <a:solidFill>
                  <a:srgbClr val="21C5FF"/>
                </a:solidFill>
                <a:prstDash val="solid"/>
                <a:round/>
                <a:headEnd type="none" w="med" len="med"/>
                <a:tailEnd type="none" w="med" len="med"/>
              </a:ln>
            </p:spPr>
          </p:cxnSp>
          <p:cxnSp>
            <p:nvCxnSpPr>
              <p:cNvPr id="35" name="Google Shape;1808;p40"/>
              <p:cNvCxnSpPr/>
              <p:nvPr/>
            </p:nvCxnSpPr>
            <p:spPr>
              <a:xfrm rot="10800000">
                <a:off x="651700" y="1310150"/>
                <a:ext cx="2294700" cy="0"/>
              </a:xfrm>
              <a:prstGeom prst="straightConnector1">
                <a:avLst/>
              </a:prstGeom>
              <a:noFill/>
              <a:ln w="19050" cap="flat" cmpd="sng">
                <a:solidFill>
                  <a:srgbClr val="21C5FF"/>
                </a:solidFill>
                <a:prstDash val="solid"/>
                <a:round/>
                <a:headEnd type="none" w="med" len="med"/>
                <a:tailEnd type="oval" w="med" len="med"/>
              </a:ln>
            </p:spPr>
          </p:cxnSp>
        </p:grpSp>
        <p:grpSp>
          <p:nvGrpSpPr>
            <p:cNvPr id="29" name="Google Shape;1809;p40"/>
            <p:cNvGrpSpPr/>
            <p:nvPr/>
          </p:nvGrpSpPr>
          <p:grpSpPr>
            <a:xfrm rot="10800000" flipH="1">
              <a:off x="861764" y="4109118"/>
              <a:ext cx="2614738" cy="448026"/>
              <a:chOff x="651700" y="1307700"/>
              <a:chExt cx="2762825" cy="473400"/>
            </a:xfrm>
          </p:grpSpPr>
          <p:cxnSp>
            <p:nvCxnSpPr>
              <p:cNvPr id="32" name="Google Shape;1810;p40"/>
              <p:cNvCxnSpPr/>
              <p:nvPr/>
            </p:nvCxnSpPr>
            <p:spPr>
              <a:xfrm rot="10800000">
                <a:off x="2941125" y="1307700"/>
                <a:ext cx="473400" cy="473400"/>
              </a:xfrm>
              <a:prstGeom prst="straightConnector1">
                <a:avLst/>
              </a:prstGeom>
              <a:noFill/>
              <a:ln w="19050" cap="flat" cmpd="sng">
                <a:solidFill>
                  <a:srgbClr val="4359FB"/>
                </a:solidFill>
                <a:prstDash val="solid"/>
                <a:round/>
                <a:headEnd type="none" w="med" len="med"/>
                <a:tailEnd type="none" w="med" len="med"/>
              </a:ln>
            </p:spPr>
          </p:cxnSp>
          <p:cxnSp>
            <p:nvCxnSpPr>
              <p:cNvPr id="33" name="Google Shape;1811;p40"/>
              <p:cNvCxnSpPr/>
              <p:nvPr/>
            </p:nvCxnSpPr>
            <p:spPr>
              <a:xfrm rot="10800000">
                <a:off x="651700" y="1310150"/>
                <a:ext cx="2294700" cy="0"/>
              </a:xfrm>
              <a:prstGeom prst="straightConnector1">
                <a:avLst/>
              </a:prstGeom>
              <a:noFill/>
              <a:ln w="19050" cap="flat" cmpd="sng">
                <a:solidFill>
                  <a:srgbClr val="4359FB"/>
                </a:solidFill>
                <a:prstDash val="solid"/>
                <a:round/>
                <a:headEnd type="none" w="med" len="med"/>
                <a:tailEnd type="oval" w="med" len="med"/>
              </a:ln>
            </p:spPr>
          </p:cxnSp>
        </p:grpSp>
        <p:sp>
          <p:nvSpPr>
            <p:cNvPr id="30" name="Google Shape;1812;p40"/>
            <p:cNvSpPr txBox="1"/>
            <p:nvPr/>
          </p:nvSpPr>
          <p:spPr>
            <a:xfrm>
              <a:off x="3878631" y="2268743"/>
              <a:ext cx="706200" cy="3003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800" dirty="0">
                  <a:solidFill>
                    <a:schemeClr val="dk1"/>
                  </a:solidFill>
                  <a:latin typeface="Fira Sans Extra Condensed Medium"/>
                  <a:ea typeface="Fira Sans Extra Condensed Medium"/>
                  <a:cs typeface="Fira Sans Extra Condensed Medium"/>
                  <a:sym typeface="Fira Sans Extra Condensed Medium"/>
                </a:rPr>
                <a:t>Front</a:t>
              </a:r>
              <a:endParaRPr sz="18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31" name="Google Shape;1813;p40"/>
            <p:cNvSpPr txBox="1"/>
            <p:nvPr/>
          </p:nvSpPr>
          <p:spPr>
            <a:xfrm>
              <a:off x="4646382" y="2268743"/>
              <a:ext cx="7062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800" dirty="0">
                  <a:solidFill>
                    <a:schemeClr val="dk1"/>
                  </a:solidFill>
                  <a:latin typeface="Fira Sans Extra Condensed Medium"/>
                  <a:ea typeface="Fira Sans Extra Condensed Medium"/>
                  <a:cs typeface="Fira Sans Extra Condensed Medium"/>
                  <a:sym typeface="Fira Sans Extra Condensed Medium"/>
                </a:rPr>
                <a:t>Back</a:t>
              </a:r>
              <a:endParaRPr sz="1800" dirty="0">
                <a:solidFill>
                  <a:schemeClr val="dk1"/>
                </a:solidFill>
                <a:latin typeface="Fira Sans Extra Condensed Medium"/>
                <a:ea typeface="Fira Sans Extra Condensed Medium"/>
                <a:cs typeface="Fira Sans Extra Condensed Medium"/>
                <a:sym typeface="Fira Sans Extra Condensed Medium"/>
              </a:endParaRPr>
            </a:p>
          </p:txBody>
        </p:sp>
      </p:grpSp>
      <p:sp>
        <p:nvSpPr>
          <p:cNvPr id="50" name="Google Shape;163;p16"/>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Choix des technologies</a:t>
            </a:r>
            <a:endParaRP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9664" y="1638287"/>
            <a:ext cx="508001" cy="508001"/>
          </a:xfrm>
          <a:prstGeom prst="rect">
            <a:avLst/>
          </a:prstGeom>
        </p:spPr>
      </p:pic>
      <p:sp>
        <p:nvSpPr>
          <p:cNvPr id="55" name="Google Shape;1812;p40"/>
          <p:cNvSpPr txBox="1"/>
          <p:nvPr/>
        </p:nvSpPr>
        <p:spPr>
          <a:xfrm>
            <a:off x="3780880" y="2407845"/>
            <a:ext cx="754482" cy="331683"/>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800" dirty="0">
                <a:solidFill>
                  <a:schemeClr val="dk1"/>
                </a:solidFill>
                <a:latin typeface="Fira Sans Extra Condensed Medium"/>
                <a:ea typeface="Fira Sans Extra Condensed Medium"/>
                <a:cs typeface="Fira Sans Extra Condensed Medium"/>
                <a:sym typeface="Fira Sans Extra Condensed Medium"/>
              </a:rPr>
              <a:t>End</a:t>
            </a:r>
            <a:endParaRPr sz="18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56" name="Google Shape;1812;p40"/>
          <p:cNvSpPr txBox="1"/>
          <p:nvPr/>
        </p:nvSpPr>
        <p:spPr>
          <a:xfrm>
            <a:off x="4484932" y="2407775"/>
            <a:ext cx="754482" cy="331683"/>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800" dirty="0">
                <a:solidFill>
                  <a:schemeClr val="dk1"/>
                </a:solidFill>
                <a:latin typeface="Fira Sans Extra Condensed Medium"/>
                <a:ea typeface="Fira Sans Extra Condensed Medium"/>
                <a:cs typeface="Fira Sans Extra Condensed Medium"/>
                <a:sym typeface="Fira Sans Extra Condensed Medium"/>
              </a:rPr>
              <a:t>End</a:t>
            </a:r>
            <a:endParaRPr sz="1800" dirty="0">
              <a:solidFill>
                <a:schemeClr val="dk1"/>
              </a:solidFill>
              <a:latin typeface="Fira Sans Extra Condensed Medium"/>
              <a:ea typeface="Fira Sans Extra Condensed Medium"/>
              <a:cs typeface="Fira Sans Extra Condensed Medium"/>
              <a:sym typeface="Fira Sans Extra Condensed Medium"/>
            </a:endParaRPr>
          </a:p>
        </p:txBody>
      </p:sp>
      <p:pic>
        <p:nvPicPr>
          <p:cNvPr id="8" name="Image 7"/>
          <p:cNvPicPr>
            <a:picLocks noChangeAspect="1"/>
          </p:cNvPicPr>
          <p:nvPr/>
        </p:nvPicPr>
        <p:blipFill rotWithShape="1">
          <a:blip r:embed="rId4">
            <a:extLst>
              <a:ext uri="{28A0092B-C50C-407E-A947-70E740481C1C}">
                <a14:useLocalDpi xmlns:a14="http://schemas.microsoft.com/office/drawing/2010/main" val="0"/>
              </a:ext>
            </a:extLst>
          </a:blip>
          <a:srcRect l="10654" t="17433" r="13802" b="16706"/>
          <a:stretch/>
        </p:blipFill>
        <p:spPr>
          <a:xfrm>
            <a:off x="5335766" y="1730499"/>
            <a:ext cx="396240" cy="345440"/>
          </a:xfrm>
          <a:prstGeom prst="rect">
            <a:avLst/>
          </a:prstGeom>
        </p:spPr>
      </p:pic>
      <p:pic>
        <p:nvPicPr>
          <p:cNvPr id="48" name="Imag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4727" y="3684985"/>
            <a:ext cx="478317" cy="478317"/>
          </a:xfrm>
          <a:prstGeom prst="rect">
            <a:avLst/>
          </a:prstGeom>
        </p:spPr>
      </p:pic>
      <p:sp>
        <p:nvSpPr>
          <p:cNvPr id="61" name="Google Shape;224;p17"/>
          <p:cNvSpPr/>
          <p:nvPr/>
        </p:nvSpPr>
        <p:spPr>
          <a:xfrm>
            <a:off x="-8878" y="0"/>
            <a:ext cx="1221021" cy="249000"/>
          </a:xfrm>
          <a:prstGeom prst="homePlate">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812;p40">
            <a:extLst>
              <a:ext uri="{FF2B5EF4-FFF2-40B4-BE49-F238E27FC236}">
                <a16:creationId xmlns:a16="http://schemas.microsoft.com/office/drawing/2014/main" id="{C1C841B3-B95B-B1AD-C6C7-2B07F087D173}"/>
              </a:ext>
            </a:extLst>
          </p:cNvPr>
          <p:cNvSpPr txBox="1"/>
          <p:nvPr/>
        </p:nvSpPr>
        <p:spPr>
          <a:xfrm>
            <a:off x="3608856" y="2968312"/>
            <a:ext cx="1114613" cy="62145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600" dirty="0">
                <a:solidFill>
                  <a:schemeClr val="dk1"/>
                </a:solidFill>
                <a:latin typeface="Fira Sans Extra Condensed Medium"/>
                <a:ea typeface="Fira Sans Extra Condensed Medium"/>
                <a:cs typeface="Fira Sans Extra Condensed Medium"/>
                <a:sym typeface="Fira Sans Extra Condensed Medium"/>
              </a:rPr>
              <a:t>Service de messagerie</a:t>
            </a:r>
            <a:endParaRPr sz="16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3" name="Google Shape;1812;p40">
            <a:extLst>
              <a:ext uri="{FF2B5EF4-FFF2-40B4-BE49-F238E27FC236}">
                <a16:creationId xmlns:a16="http://schemas.microsoft.com/office/drawing/2014/main" id="{6DDFF991-F144-2E94-85BA-6D5DE8F906CD}"/>
              </a:ext>
            </a:extLst>
          </p:cNvPr>
          <p:cNvSpPr txBox="1"/>
          <p:nvPr/>
        </p:nvSpPr>
        <p:spPr>
          <a:xfrm>
            <a:off x="4378761" y="3012066"/>
            <a:ext cx="1114612" cy="41353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600" dirty="0">
                <a:solidFill>
                  <a:schemeClr val="dk1"/>
                </a:solidFill>
                <a:latin typeface="Fira Sans Extra Condensed Medium"/>
                <a:ea typeface="Fira Sans Extra Condensed Medium"/>
                <a:cs typeface="Fira Sans Extra Condensed Medium"/>
                <a:sym typeface="Fira Sans Extra Condensed Medium"/>
              </a:rPr>
              <a:t>Base</a:t>
            </a:r>
            <a:r>
              <a:rPr lang="fr-FR" sz="2000" dirty="0">
                <a:solidFill>
                  <a:schemeClr val="dk1"/>
                </a:solidFill>
                <a:latin typeface="Fira Sans Extra Condensed Medium"/>
                <a:ea typeface="Fira Sans Extra Condensed Medium"/>
                <a:cs typeface="Fira Sans Extra Condensed Medium"/>
                <a:sym typeface="Fira Sans Extra Condensed Medium"/>
              </a:rPr>
              <a:t> </a:t>
            </a:r>
            <a:r>
              <a:rPr lang="fr-FR" sz="1600" dirty="0">
                <a:solidFill>
                  <a:schemeClr val="dk1"/>
                </a:solidFill>
                <a:latin typeface="Fira Sans Extra Condensed Medium"/>
                <a:ea typeface="Fira Sans Extra Condensed Medium"/>
                <a:cs typeface="Fira Sans Extra Condensed Medium"/>
                <a:sym typeface="Fira Sans Extra Condensed Medium"/>
              </a:rPr>
              <a:t>de données</a:t>
            </a:r>
            <a:endParaRPr sz="1600" dirty="0">
              <a:solidFill>
                <a:schemeClr val="dk1"/>
              </a:solidFill>
              <a:latin typeface="Fira Sans Extra Condensed Medium"/>
              <a:ea typeface="Fira Sans Extra Condensed Medium"/>
              <a:cs typeface="Fira Sans Extra Condensed Medium"/>
              <a:sym typeface="Fira Sans Extra Condensed Medium"/>
            </a:endParaRPr>
          </a:p>
        </p:txBody>
      </p:sp>
      <p:pic>
        <p:nvPicPr>
          <p:cNvPr id="54" name="Image 53">
            <a:extLst>
              <a:ext uri="{FF2B5EF4-FFF2-40B4-BE49-F238E27FC236}">
                <a16:creationId xmlns:a16="http://schemas.microsoft.com/office/drawing/2014/main" id="{D07DA61F-E0F9-E68B-85C1-006B90A6B133}"/>
              </a:ext>
            </a:extLst>
          </p:cNvPr>
          <p:cNvPicPr>
            <a:picLocks noChangeAspect="1"/>
          </p:cNvPicPr>
          <p:nvPr/>
        </p:nvPicPr>
        <p:blipFill>
          <a:blip r:embed="rId6"/>
          <a:stretch>
            <a:fillRect/>
          </a:stretch>
        </p:blipFill>
        <p:spPr>
          <a:xfrm>
            <a:off x="3346417" y="3612798"/>
            <a:ext cx="571758" cy="622690"/>
          </a:xfrm>
          <a:prstGeom prst="rect">
            <a:avLst/>
          </a:prstGeom>
        </p:spPr>
      </p:pic>
      <p:sp>
        <p:nvSpPr>
          <p:cNvPr id="5" name="Espace réservé du numéro de diapositive 4">
            <a:extLst>
              <a:ext uri="{FF2B5EF4-FFF2-40B4-BE49-F238E27FC236}">
                <a16:creationId xmlns:a16="http://schemas.microsoft.com/office/drawing/2014/main" id="{464EA4BF-7407-599B-D6EF-1E247C52268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21</a:t>
            </a:fld>
            <a:endParaRPr lang="fr-FR"/>
          </a:p>
        </p:txBody>
      </p:sp>
    </p:spTree>
    <p:extLst>
      <p:ext uri="{BB962C8B-B14F-4D97-AF65-F5344CB8AC3E}">
        <p14:creationId xmlns:p14="http://schemas.microsoft.com/office/powerpoint/2010/main" val="191259584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50" name="Google Shape;163;p16"/>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Choix des technologies</a:t>
            </a:r>
            <a:endParaRPr dirty="0"/>
          </a:p>
        </p:txBody>
      </p:sp>
      <p:grpSp>
        <p:nvGrpSpPr>
          <p:cNvPr id="49" name="Google Shape;1172;p30"/>
          <p:cNvGrpSpPr/>
          <p:nvPr/>
        </p:nvGrpSpPr>
        <p:grpSpPr>
          <a:xfrm>
            <a:off x="450974" y="1271575"/>
            <a:ext cx="8242501" cy="3696665"/>
            <a:chOff x="450749" y="1271575"/>
            <a:chExt cx="8242501" cy="3696665"/>
          </a:xfrm>
        </p:grpSpPr>
        <p:grpSp>
          <p:nvGrpSpPr>
            <p:cNvPr id="51" name="Google Shape;1173;p30"/>
            <p:cNvGrpSpPr/>
            <p:nvPr/>
          </p:nvGrpSpPr>
          <p:grpSpPr>
            <a:xfrm>
              <a:off x="457191" y="1315625"/>
              <a:ext cx="1922806" cy="1185323"/>
              <a:chOff x="846016" y="1209350"/>
              <a:chExt cx="1922806" cy="1185323"/>
            </a:xfrm>
          </p:grpSpPr>
          <p:sp>
            <p:nvSpPr>
              <p:cNvPr id="106" name="Google Shape;1174;p30"/>
              <p:cNvSpPr txBox="1"/>
              <p:nvPr/>
            </p:nvSpPr>
            <p:spPr>
              <a:xfrm>
                <a:off x="846024" y="1209350"/>
                <a:ext cx="1412015" cy="251400"/>
              </a:xfrm>
              <a:prstGeom prst="rect">
                <a:avLst/>
              </a:prstGeom>
              <a:noFill/>
              <a:ln>
                <a:noFill/>
              </a:ln>
            </p:spPr>
            <p:txBody>
              <a:bodyPr spcFirstLastPara="1" wrap="square" lIns="91425" tIns="91425" rIns="91425" bIns="91425" anchor="ctr" anchorCtr="0">
                <a:noAutofit/>
              </a:bodyPr>
              <a:lstStyle/>
              <a:p>
                <a:pPr lvl="0"/>
                <a:r>
                  <a:rPr lang="en-US" sz="1700" dirty="0">
                    <a:solidFill>
                      <a:schemeClr val="dk1"/>
                    </a:solidFill>
                    <a:latin typeface="Fira Sans Extra Condensed Medium"/>
                    <a:ea typeface="Fira Sans Extra Condensed Medium"/>
                    <a:cs typeface="Fira Sans Extra Condensed Medium"/>
                    <a:sym typeface="Fira Sans Extra Condensed Medium"/>
                  </a:rPr>
                  <a:t>Visual Studio </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07" name="Google Shape;1175;p30"/>
              <p:cNvSpPr txBox="1"/>
              <p:nvPr/>
            </p:nvSpPr>
            <p:spPr>
              <a:xfrm>
                <a:off x="846016" y="1460755"/>
                <a:ext cx="1922806" cy="933918"/>
              </a:xfrm>
              <a:prstGeom prst="rect">
                <a:avLst/>
              </a:prstGeom>
              <a:noFill/>
              <a:ln>
                <a:noFill/>
              </a:ln>
            </p:spPr>
            <p:txBody>
              <a:bodyPr spcFirstLastPara="1" wrap="square" lIns="91425" tIns="91425" rIns="91425" bIns="91425" anchor="ctr" anchorCtr="0">
                <a:noAutofit/>
              </a:bodyPr>
              <a:lstStyle/>
              <a:p>
                <a:pPr lvl="0"/>
                <a:r>
                  <a:rPr lang="fr-FR" sz="1200" dirty="0">
                    <a:latin typeface="Roboto"/>
                    <a:ea typeface="Roboto"/>
                    <a:cs typeface="Roboto"/>
                    <a:sym typeface="Roboto"/>
                  </a:rPr>
                  <a:t>Visual Studio Code est un éditeur de code open-source développé par Microsoft </a:t>
                </a:r>
                <a:endParaRPr sz="1700" dirty="0">
                  <a:latin typeface="Roboto"/>
                  <a:ea typeface="Roboto"/>
                  <a:cs typeface="Roboto"/>
                  <a:sym typeface="Roboto"/>
                </a:endParaRPr>
              </a:p>
            </p:txBody>
          </p:sp>
        </p:grpSp>
        <p:grpSp>
          <p:nvGrpSpPr>
            <p:cNvPr id="52" name="Google Shape;1176;p30"/>
            <p:cNvGrpSpPr/>
            <p:nvPr/>
          </p:nvGrpSpPr>
          <p:grpSpPr>
            <a:xfrm>
              <a:off x="450749" y="2626163"/>
              <a:ext cx="1942651" cy="1121886"/>
              <a:chOff x="443074" y="2519888"/>
              <a:chExt cx="1942651" cy="1121886"/>
            </a:xfrm>
          </p:grpSpPr>
          <p:sp>
            <p:nvSpPr>
              <p:cNvPr id="104" name="Google Shape;1177;p30"/>
              <p:cNvSpPr txBox="1"/>
              <p:nvPr/>
            </p:nvSpPr>
            <p:spPr>
              <a:xfrm>
                <a:off x="443074" y="2519888"/>
                <a:ext cx="1497515" cy="183641"/>
              </a:xfrm>
              <a:prstGeom prst="rect">
                <a:avLst/>
              </a:prstGeom>
              <a:noFill/>
              <a:ln>
                <a:noFill/>
              </a:ln>
            </p:spPr>
            <p:txBody>
              <a:bodyPr spcFirstLastPara="1" wrap="square" lIns="91425" tIns="91425" rIns="91425" bIns="91425" anchor="ctr" anchorCtr="0">
                <a:noAutofit/>
              </a:bodyPr>
              <a:lstStyle/>
              <a:p>
                <a:pPr lvl="0"/>
                <a:r>
                  <a:rPr lang="en-US" sz="1700" dirty="0">
                    <a:solidFill>
                      <a:schemeClr val="dk1"/>
                    </a:solidFill>
                    <a:latin typeface="Fira Sans Extra Condensed Medium"/>
                    <a:ea typeface="Fira Sans Extra Condensed Medium"/>
                    <a:cs typeface="Fira Sans Extra Condensed Medium"/>
                    <a:sym typeface="Fira Sans Extra Condensed Medium"/>
                  </a:rPr>
                  <a:t>Spring </a:t>
                </a:r>
                <a:r>
                  <a:rPr lang="en-US" sz="1700" dirty="0" err="1">
                    <a:solidFill>
                      <a:schemeClr val="dk1"/>
                    </a:solidFill>
                    <a:latin typeface="Fira Sans Extra Condensed Medium"/>
                    <a:ea typeface="Fira Sans Extra Condensed Medium"/>
                    <a:cs typeface="Fira Sans Extra Condensed Medium"/>
                    <a:sym typeface="Fira Sans Extra Condensed Medium"/>
                  </a:rPr>
                  <a:t>Initializr</a:t>
                </a:r>
                <a:r>
                  <a:rPr lang="en-US" sz="1700" dirty="0">
                    <a:solidFill>
                      <a:schemeClr val="dk1"/>
                    </a:solidFill>
                    <a:latin typeface="Fira Sans Extra Condensed Medium"/>
                    <a:ea typeface="Fira Sans Extra Condensed Medium"/>
                    <a:cs typeface="Fira Sans Extra Condensed Medium"/>
                    <a:sym typeface="Fira Sans Extra Condensed Medium"/>
                  </a:rPr>
                  <a:t> </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05" name="Google Shape;1178;p30"/>
              <p:cNvSpPr txBox="1"/>
              <p:nvPr/>
            </p:nvSpPr>
            <p:spPr>
              <a:xfrm>
                <a:off x="443075" y="2771299"/>
                <a:ext cx="1942650" cy="87047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200" dirty="0">
                    <a:latin typeface="Roboto"/>
                    <a:ea typeface="Roboto"/>
                    <a:cs typeface="Roboto"/>
                    <a:sym typeface="Roboto"/>
                  </a:rPr>
                  <a:t>Spring </a:t>
                </a:r>
                <a:r>
                  <a:rPr lang="fr-FR" sz="1200" dirty="0" err="1">
                    <a:latin typeface="Roboto"/>
                    <a:ea typeface="Roboto"/>
                    <a:cs typeface="Roboto"/>
                    <a:sym typeface="Roboto"/>
                  </a:rPr>
                  <a:t>Initializr</a:t>
                </a:r>
                <a:r>
                  <a:rPr lang="fr-FR" sz="1200" dirty="0">
                    <a:latin typeface="Roboto"/>
                    <a:ea typeface="Roboto"/>
                    <a:cs typeface="Roboto"/>
                    <a:sym typeface="Roboto"/>
                  </a:rPr>
                  <a:t> génère des projets Spring Boot avec les dépendances nécessaires.</a:t>
                </a:r>
                <a:endParaRPr lang="fr-FR" sz="1700" dirty="0">
                  <a:latin typeface="Roboto"/>
                  <a:ea typeface="Roboto"/>
                  <a:cs typeface="Roboto"/>
                  <a:sym typeface="Roboto"/>
                </a:endParaRPr>
              </a:p>
            </p:txBody>
          </p:sp>
        </p:grpSp>
        <p:grpSp>
          <p:nvGrpSpPr>
            <p:cNvPr id="53" name="Google Shape;1179;p30"/>
            <p:cNvGrpSpPr/>
            <p:nvPr/>
          </p:nvGrpSpPr>
          <p:grpSpPr>
            <a:xfrm>
              <a:off x="450750" y="3936725"/>
              <a:ext cx="1794900" cy="968490"/>
              <a:chOff x="923675" y="3830450"/>
              <a:chExt cx="1794900" cy="968490"/>
            </a:xfrm>
          </p:grpSpPr>
          <p:sp>
            <p:nvSpPr>
              <p:cNvPr id="102" name="Google Shape;1180;p30"/>
              <p:cNvSpPr txBox="1"/>
              <p:nvPr/>
            </p:nvSpPr>
            <p:spPr>
              <a:xfrm>
                <a:off x="923675" y="3830450"/>
                <a:ext cx="1044600" cy="251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dirty="0">
                    <a:solidFill>
                      <a:schemeClr val="dk1"/>
                    </a:solidFill>
                    <a:latin typeface="Fira Sans Extra Condensed Medium"/>
                    <a:ea typeface="Fira Sans Extra Condensed Medium"/>
                    <a:cs typeface="Fira Sans Extra Condensed Medium"/>
                    <a:sym typeface="Fira Sans Extra Condensed Medium"/>
                  </a:rPr>
                  <a:t>Intellij </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03" name="Google Shape;1181;p30"/>
              <p:cNvSpPr txBox="1"/>
              <p:nvPr/>
            </p:nvSpPr>
            <p:spPr>
              <a:xfrm>
                <a:off x="923675" y="4081850"/>
                <a:ext cx="1794900" cy="71709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1200" dirty="0">
                    <a:latin typeface="Roboto"/>
                    <a:ea typeface="Roboto"/>
                    <a:cs typeface="Roboto"/>
                    <a:sym typeface="Roboto"/>
                  </a:rPr>
                  <a:t>un environnement de développement intégré (IDE) pour Java.</a:t>
                </a:r>
                <a:endParaRPr lang="fr-FR" sz="1700" dirty="0">
                  <a:latin typeface="Roboto"/>
                  <a:ea typeface="Roboto"/>
                  <a:cs typeface="Roboto"/>
                  <a:sym typeface="Roboto"/>
                </a:endParaRPr>
              </a:p>
            </p:txBody>
          </p:sp>
        </p:grpSp>
        <p:grpSp>
          <p:nvGrpSpPr>
            <p:cNvPr id="54" name="Google Shape;1182;p30"/>
            <p:cNvGrpSpPr/>
            <p:nvPr/>
          </p:nvGrpSpPr>
          <p:grpSpPr>
            <a:xfrm>
              <a:off x="6850763" y="1317875"/>
              <a:ext cx="1836037" cy="1245725"/>
              <a:chOff x="711138" y="1209350"/>
              <a:chExt cx="1836037" cy="1245725"/>
            </a:xfrm>
          </p:grpSpPr>
          <p:sp>
            <p:nvSpPr>
              <p:cNvPr id="100" name="Google Shape;1183;p30"/>
              <p:cNvSpPr txBox="1"/>
              <p:nvPr/>
            </p:nvSpPr>
            <p:spPr>
              <a:xfrm>
                <a:off x="1469575" y="1209350"/>
                <a:ext cx="1077600" cy="25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700" dirty="0" err="1">
                    <a:solidFill>
                      <a:schemeClr val="dk1"/>
                    </a:solidFill>
                    <a:latin typeface="Fira Sans Extra Condensed Medium"/>
                    <a:ea typeface="Fira Sans Extra Condensed Medium"/>
                    <a:cs typeface="Fira Sans Extra Condensed Medium"/>
                    <a:sym typeface="Fira Sans Extra Condensed Medium"/>
                  </a:rPr>
                  <a:t>Postman</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101" name="Google Shape;1184;p30"/>
              <p:cNvSpPr txBox="1"/>
              <p:nvPr/>
            </p:nvSpPr>
            <p:spPr>
              <a:xfrm>
                <a:off x="711138" y="1460754"/>
                <a:ext cx="1836028" cy="994321"/>
              </a:xfrm>
              <a:prstGeom prst="rect">
                <a:avLst/>
              </a:prstGeom>
              <a:noFill/>
              <a:ln>
                <a:noFill/>
              </a:ln>
            </p:spPr>
            <p:txBody>
              <a:bodyPr spcFirstLastPara="1" wrap="square" lIns="91425" tIns="91425" rIns="91425" bIns="91425" anchor="ctr" anchorCtr="0">
                <a:noAutofit/>
              </a:bodyPr>
              <a:lstStyle/>
              <a:p>
                <a:pPr lvl="0" algn="r"/>
                <a:r>
                  <a:rPr lang="fr-FR" sz="1200" dirty="0" err="1">
                    <a:latin typeface="Roboto"/>
                    <a:ea typeface="Roboto"/>
                    <a:cs typeface="Roboto"/>
                    <a:sym typeface="Roboto"/>
                  </a:rPr>
                  <a:t>Postman</a:t>
                </a:r>
                <a:r>
                  <a:rPr lang="fr-FR" sz="1200" dirty="0">
                    <a:latin typeface="Roboto"/>
                    <a:ea typeface="Roboto"/>
                    <a:cs typeface="Roboto"/>
                    <a:sym typeface="Roboto"/>
                  </a:rPr>
                  <a:t> est une plate-forme API pour la création et l'utilisation d'API. </a:t>
                </a:r>
                <a:endParaRPr sz="1700" dirty="0">
                  <a:latin typeface="Roboto"/>
                  <a:ea typeface="Roboto"/>
                  <a:cs typeface="Roboto"/>
                  <a:sym typeface="Roboto"/>
                </a:endParaRPr>
              </a:p>
            </p:txBody>
          </p:sp>
        </p:grpSp>
        <p:grpSp>
          <p:nvGrpSpPr>
            <p:cNvPr id="57" name="Google Shape;1185;p30"/>
            <p:cNvGrpSpPr/>
            <p:nvPr/>
          </p:nvGrpSpPr>
          <p:grpSpPr>
            <a:xfrm>
              <a:off x="6743193" y="2626163"/>
              <a:ext cx="1950057" cy="1269932"/>
              <a:chOff x="287918" y="2519888"/>
              <a:chExt cx="1950057" cy="1269932"/>
            </a:xfrm>
          </p:grpSpPr>
          <p:sp>
            <p:nvSpPr>
              <p:cNvPr id="98" name="Google Shape;1186;p30"/>
              <p:cNvSpPr txBox="1"/>
              <p:nvPr/>
            </p:nvSpPr>
            <p:spPr>
              <a:xfrm>
                <a:off x="1193375" y="2519888"/>
                <a:ext cx="1044600" cy="251400"/>
              </a:xfrm>
              <a:prstGeom prst="rect">
                <a:avLst/>
              </a:prstGeom>
              <a:noFill/>
              <a:ln>
                <a:noFill/>
              </a:ln>
            </p:spPr>
            <p:txBody>
              <a:bodyPr spcFirstLastPara="1" wrap="square" lIns="91425" tIns="91425" rIns="91425" bIns="91425" anchor="ctr" anchorCtr="0">
                <a:noAutofit/>
              </a:bodyPr>
              <a:lstStyle/>
              <a:p>
                <a:pPr lvl="0" algn="r"/>
                <a:r>
                  <a:rPr lang="en-US" sz="1700" dirty="0" err="1">
                    <a:solidFill>
                      <a:schemeClr val="dk1"/>
                    </a:solidFill>
                    <a:latin typeface="Fira Sans Extra Condensed Medium"/>
                    <a:ea typeface="Fira Sans Extra Condensed Medium"/>
                    <a:cs typeface="Fira Sans Extra Condensed Medium"/>
                    <a:sym typeface="Fira Sans Extra Condensed Medium"/>
                  </a:rPr>
                  <a:t>Git</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99" name="Google Shape;1187;p30"/>
              <p:cNvSpPr txBox="1"/>
              <p:nvPr/>
            </p:nvSpPr>
            <p:spPr>
              <a:xfrm>
                <a:off x="287918" y="2833850"/>
                <a:ext cx="1942650" cy="955970"/>
              </a:xfrm>
              <a:prstGeom prst="rect">
                <a:avLst/>
              </a:prstGeom>
              <a:noFill/>
              <a:ln>
                <a:noFill/>
              </a:ln>
            </p:spPr>
            <p:txBody>
              <a:bodyPr spcFirstLastPara="1" wrap="square" lIns="91425" tIns="91425" rIns="91425" bIns="91425" anchor="ctr" anchorCtr="0">
                <a:noAutofit/>
              </a:bodyPr>
              <a:lstStyle/>
              <a:p>
                <a:pPr lvl="0" algn="r"/>
                <a:r>
                  <a:rPr lang="fr-FR" sz="1200" dirty="0">
                    <a:latin typeface="Roboto"/>
                    <a:ea typeface="Roboto"/>
                    <a:cs typeface="Roboto"/>
                    <a:sym typeface="Roboto"/>
                  </a:rPr>
                  <a:t>Git est un logiciel de gestion de versions décentralisé. </a:t>
                </a:r>
                <a:endParaRPr sz="1700" dirty="0">
                  <a:latin typeface="Roboto"/>
                  <a:ea typeface="Roboto"/>
                  <a:cs typeface="Roboto"/>
                  <a:sym typeface="Roboto"/>
                </a:endParaRPr>
              </a:p>
            </p:txBody>
          </p:sp>
        </p:grpSp>
        <p:grpSp>
          <p:nvGrpSpPr>
            <p:cNvPr id="58" name="Google Shape;1188;p30"/>
            <p:cNvGrpSpPr/>
            <p:nvPr/>
          </p:nvGrpSpPr>
          <p:grpSpPr>
            <a:xfrm>
              <a:off x="6797734" y="3937188"/>
              <a:ext cx="1895516" cy="1031052"/>
              <a:chOff x="6794534" y="3830913"/>
              <a:chExt cx="1895516" cy="1031052"/>
            </a:xfrm>
          </p:grpSpPr>
          <p:sp>
            <p:nvSpPr>
              <p:cNvPr id="96" name="Google Shape;1189;p30"/>
              <p:cNvSpPr txBox="1"/>
              <p:nvPr/>
            </p:nvSpPr>
            <p:spPr>
              <a:xfrm>
                <a:off x="7642200" y="3830913"/>
                <a:ext cx="1044600" cy="251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700" dirty="0">
                    <a:solidFill>
                      <a:schemeClr val="dk1"/>
                    </a:solidFill>
                    <a:latin typeface="Fira Sans Extra Condensed Medium"/>
                    <a:ea typeface="Fira Sans Extra Condensed Medium"/>
                    <a:cs typeface="Fira Sans Extra Condensed Medium"/>
                    <a:sym typeface="Fira Sans Extra Condensed Medium"/>
                  </a:rPr>
                  <a:t>Maven</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97" name="Google Shape;1190;p30"/>
              <p:cNvSpPr txBox="1"/>
              <p:nvPr/>
            </p:nvSpPr>
            <p:spPr>
              <a:xfrm>
                <a:off x="6794534" y="4144875"/>
                <a:ext cx="1895516" cy="717090"/>
              </a:xfrm>
              <a:prstGeom prst="rect">
                <a:avLst/>
              </a:prstGeom>
              <a:noFill/>
              <a:ln>
                <a:noFill/>
              </a:ln>
            </p:spPr>
            <p:txBody>
              <a:bodyPr spcFirstLastPara="1" wrap="square" lIns="91425" tIns="91425" rIns="91425" bIns="91425" anchor="ctr" anchorCtr="0">
                <a:noAutofit/>
              </a:bodyPr>
              <a:lstStyle/>
              <a:p>
                <a:pPr lvl="0" algn="r"/>
                <a:r>
                  <a:rPr lang="fr-FR" sz="1200" dirty="0">
                    <a:latin typeface="Roboto"/>
                    <a:ea typeface="Roboto"/>
                    <a:cs typeface="Roboto"/>
                    <a:sym typeface="Roboto"/>
                  </a:rPr>
                  <a:t>Maven est un gestionnaire de projet pour Java.</a:t>
                </a:r>
                <a:endParaRPr lang="fr-FR" sz="1700" dirty="0">
                  <a:latin typeface="Roboto"/>
                  <a:ea typeface="Roboto"/>
                  <a:cs typeface="Roboto"/>
                  <a:sym typeface="Roboto"/>
                </a:endParaRPr>
              </a:p>
            </p:txBody>
          </p:sp>
        </p:grpSp>
        <p:grpSp>
          <p:nvGrpSpPr>
            <p:cNvPr id="59" name="Google Shape;1191;p30"/>
            <p:cNvGrpSpPr/>
            <p:nvPr/>
          </p:nvGrpSpPr>
          <p:grpSpPr>
            <a:xfrm>
              <a:off x="2399739" y="1271575"/>
              <a:ext cx="4344523" cy="3378210"/>
              <a:chOff x="2399739" y="1271575"/>
              <a:chExt cx="4344523" cy="3378210"/>
            </a:xfrm>
          </p:grpSpPr>
          <p:cxnSp>
            <p:nvCxnSpPr>
              <p:cNvPr id="60" name="Google Shape;1192;p30"/>
              <p:cNvCxnSpPr/>
              <p:nvPr/>
            </p:nvCxnSpPr>
            <p:spPr>
              <a:xfrm flipH="1">
                <a:off x="5548225" y="2960663"/>
                <a:ext cx="477600" cy="2100"/>
              </a:xfrm>
              <a:prstGeom prst="straightConnector1">
                <a:avLst/>
              </a:prstGeom>
              <a:noFill/>
              <a:ln w="19050" cap="flat" cmpd="sng">
                <a:solidFill>
                  <a:schemeClr val="accent2"/>
                </a:solidFill>
                <a:prstDash val="solid"/>
                <a:round/>
                <a:headEnd type="none" w="med" len="med"/>
                <a:tailEnd type="none" w="med" len="med"/>
              </a:ln>
            </p:spPr>
          </p:cxnSp>
          <p:cxnSp>
            <p:nvCxnSpPr>
              <p:cNvPr id="61" name="Google Shape;1193;p30"/>
              <p:cNvCxnSpPr/>
              <p:nvPr/>
            </p:nvCxnSpPr>
            <p:spPr>
              <a:xfrm rot="10800000">
                <a:off x="3123250" y="2960663"/>
                <a:ext cx="431100" cy="0"/>
              </a:xfrm>
              <a:prstGeom prst="straightConnector1">
                <a:avLst/>
              </a:prstGeom>
              <a:noFill/>
              <a:ln w="19050" cap="flat" cmpd="sng">
                <a:solidFill>
                  <a:schemeClr val="accent5"/>
                </a:solidFill>
                <a:prstDash val="solid"/>
                <a:round/>
                <a:headEnd type="none" w="med" len="med"/>
                <a:tailEnd type="none" w="med" len="med"/>
              </a:ln>
            </p:spPr>
          </p:cxnSp>
          <p:cxnSp>
            <p:nvCxnSpPr>
              <p:cNvPr id="62" name="Google Shape;1194;p30"/>
              <p:cNvCxnSpPr/>
              <p:nvPr/>
            </p:nvCxnSpPr>
            <p:spPr>
              <a:xfrm flipH="1">
                <a:off x="5284675" y="1784675"/>
                <a:ext cx="801300" cy="462600"/>
              </a:xfrm>
              <a:prstGeom prst="straightConnector1">
                <a:avLst/>
              </a:prstGeom>
              <a:noFill/>
              <a:ln w="19050" cap="flat" cmpd="sng">
                <a:solidFill>
                  <a:schemeClr val="accent2"/>
                </a:solidFill>
                <a:prstDash val="solid"/>
                <a:round/>
                <a:headEnd type="none" w="med" len="med"/>
                <a:tailEnd type="none" w="med" len="med"/>
              </a:ln>
            </p:spPr>
          </p:cxnSp>
          <p:cxnSp>
            <p:nvCxnSpPr>
              <p:cNvPr id="63" name="Google Shape;1195;p30"/>
              <p:cNvCxnSpPr/>
              <p:nvPr/>
            </p:nvCxnSpPr>
            <p:spPr>
              <a:xfrm rot="10800000">
                <a:off x="5164775" y="3748050"/>
                <a:ext cx="881100" cy="503100"/>
              </a:xfrm>
              <a:prstGeom prst="straightConnector1">
                <a:avLst/>
              </a:prstGeom>
              <a:noFill/>
              <a:ln w="19050" cap="flat" cmpd="sng">
                <a:solidFill>
                  <a:schemeClr val="accent2"/>
                </a:solidFill>
                <a:prstDash val="solid"/>
                <a:round/>
                <a:headEnd type="none" w="med" len="med"/>
                <a:tailEnd type="none" w="med" len="med"/>
              </a:ln>
            </p:spPr>
          </p:cxnSp>
          <p:cxnSp>
            <p:nvCxnSpPr>
              <p:cNvPr id="64" name="Google Shape;1196;p30"/>
              <p:cNvCxnSpPr/>
              <p:nvPr/>
            </p:nvCxnSpPr>
            <p:spPr>
              <a:xfrm>
                <a:off x="3061100" y="1784675"/>
                <a:ext cx="851700" cy="491700"/>
              </a:xfrm>
              <a:prstGeom prst="straightConnector1">
                <a:avLst/>
              </a:prstGeom>
              <a:noFill/>
              <a:ln w="19050" cap="flat" cmpd="sng">
                <a:solidFill>
                  <a:schemeClr val="accent5"/>
                </a:solidFill>
                <a:prstDash val="solid"/>
                <a:round/>
                <a:headEnd type="none" w="med" len="med"/>
                <a:tailEnd type="none" w="med" len="med"/>
              </a:ln>
            </p:spPr>
          </p:cxnSp>
          <p:cxnSp>
            <p:nvCxnSpPr>
              <p:cNvPr id="65" name="Google Shape;1197;p30"/>
              <p:cNvCxnSpPr/>
              <p:nvPr/>
            </p:nvCxnSpPr>
            <p:spPr>
              <a:xfrm rot="10800000" flipH="1">
                <a:off x="3101200" y="3749550"/>
                <a:ext cx="868800" cy="501600"/>
              </a:xfrm>
              <a:prstGeom prst="straightConnector1">
                <a:avLst/>
              </a:prstGeom>
              <a:noFill/>
              <a:ln w="19050" cap="flat" cmpd="sng">
                <a:solidFill>
                  <a:schemeClr val="accent5"/>
                </a:solidFill>
                <a:prstDash val="solid"/>
                <a:round/>
                <a:headEnd type="none" w="med" len="med"/>
                <a:tailEnd type="none" w="med" len="med"/>
              </a:ln>
            </p:spPr>
          </p:cxnSp>
          <p:sp>
            <p:nvSpPr>
              <p:cNvPr id="66" name="Google Shape;1198;p30"/>
              <p:cNvSpPr/>
              <p:nvPr/>
            </p:nvSpPr>
            <p:spPr>
              <a:xfrm flipH="1">
                <a:off x="5987189" y="1271575"/>
                <a:ext cx="757073" cy="757073"/>
              </a:xfrm>
              <a:custGeom>
                <a:avLst/>
                <a:gdLst/>
                <a:ahLst/>
                <a:cxnLst/>
                <a:rect l="l" t="t" r="r" b="b"/>
                <a:pathLst>
                  <a:path w="30838" h="30838" extrusionOk="0">
                    <a:moveTo>
                      <a:pt x="15408" y="0"/>
                    </a:moveTo>
                    <a:cubicBezTo>
                      <a:pt x="6894" y="0"/>
                      <a:pt x="1" y="6894"/>
                      <a:pt x="1" y="15407"/>
                    </a:cubicBezTo>
                    <a:cubicBezTo>
                      <a:pt x="1" y="23921"/>
                      <a:pt x="6894" y="30837"/>
                      <a:pt x="15408" y="30837"/>
                    </a:cubicBezTo>
                    <a:cubicBezTo>
                      <a:pt x="23922" y="30837"/>
                      <a:pt x="30838" y="23921"/>
                      <a:pt x="30838" y="15407"/>
                    </a:cubicBezTo>
                    <a:cubicBezTo>
                      <a:pt x="30838" y="6894"/>
                      <a:pt x="23922" y="0"/>
                      <a:pt x="15408" y="0"/>
                    </a:cubicBezTo>
                    <a:close/>
                  </a:path>
                </a:pathLst>
              </a:cu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99;p30"/>
              <p:cNvSpPr/>
              <p:nvPr/>
            </p:nvSpPr>
            <p:spPr>
              <a:xfrm flipH="1">
                <a:off x="5987189" y="2582137"/>
                <a:ext cx="757073" cy="757073"/>
              </a:xfrm>
              <a:custGeom>
                <a:avLst/>
                <a:gdLst/>
                <a:ahLst/>
                <a:cxnLst/>
                <a:rect l="l" t="t" r="r" b="b"/>
                <a:pathLst>
                  <a:path w="30838" h="30838" extrusionOk="0">
                    <a:moveTo>
                      <a:pt x="15408" y="0"/>
                    </a:moveTo>
                    <a:cubicBezTo>
                      <a:pt x="6894" y="0"/>
                      <a:pt x="1" y="6894"/>
                      <a:pt x="1" y="15407"/>
                    </a:cubicBezTo>
                    <a:cubicBezTo>
                      <a:pt x="1" y="23921"/>
                      <a:pt x="6894" y="30837"/>
                      <a:pt x="15408" y="30837"/>
                    </a:cubicBezTo>
                    <a:cubicBezTo>
                      <a:pt x="23922" y="30837"/>
                      <a:pt x="30838" y="23921"/>
                      <a:pt x="30838" y="15407"/>
                    </a:cubicBezTo>
                    <a:cubicBezTo>
                      <a:pt x="30838" y="6894"/>
                      <a:pt x="23922" y="0"/>
                      <a:pt x="15408" y="0"/>
                    </a:cubicBezTo>
                    <a:close/>
                  </a:path>
                </a:pathLst>
              </a:cu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00;p30"/>
              <p:cNvSpPr/>
              <p:nvPr/>
            </p:nvSpPr>
            <p:spPr>
              <a:xfrm flipH="1">
                <a:off x="5987189" y="3892712"/>
                <a:ext cx="757073" cy="757073"/>
              </a:xfrm>
              <a:custGeom>
                <a:avLst/>
                <a:gdLst/>
                <a:ahLst/>
                <a:cxnLst/>
                <a:rect l="l" t="t" r="r" b="b"/>
                <a:pathLst>
                  <a:path w="30838" h="30838" extrusionOk="0">
                    <a:moveTo>
                      <a:pt x="15408" y="0"/>
                    </a:moveTo>
                    <a:cubicBezTo>
                      <a:pt x="6894" y="0"/>
                      <a:pt x="1" y="6894"/>
                      <a:pt x="1" y="15407"/>
                    </a:cubicBezTo>
                    <a:cubicBezTo>
                      <a:pt x="1" y="23921"/>
                      <a:pt x="6894" y="30837"/>
                      <a:pt x="15408" y="30837"/>
                    </a:cubicBezTo>
                    <a:cubicBezTo>
                      <a:pt x="23922" y="30837"/>
                      <a:pt x="30838" y="23921"/>
                      <a:pt x="30838" y="15407"/>
                    </a:cubicBezTo>
                    <a:cubicBezTo>
                      <a:pt x="30838" y="6894"/>
                      <a:pt x="23922" y="0"/>
                      <a:pt x="15408" y="0"/>
                    </a:cubicBezTo>
                    <a:close/>
                  </a:path>
                </a:pathLst>
              </a:cu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01;p30"/>
              <p:cNvSpPr/>
              <p:nvPr/>
            </p:nvSpPr>
            <p:spPr>
              <a:xfrm flipH="1">
                <a:off x="2399739" y="1271575"/>
                <a:ext cx="757073" cy="757073"/>
              </a:xfrm>
              <a:custGeom>
                <a:avLst/>
                <a:gdLst/>
                <a:ahLst/>
                <a:cxnLst/>
                <a:rect l="l" t="t" r="r" b="b"/>
                <a:pathLst>
                  <a:path w="30838" h="30838" extrusionOk="0">
                    <a:moveTo>
                      <a:pt x="15408" y="0"/>
                    </a:moveTo>
                    <a:cubicBezTo>
                      <a:pt x="6894" y="0"/>
                      <a:pt x="1" y="6894"/>
                      <a:pt x="1" y="15407"/>
                    </a:cubicBezTo>
                    <a:cubicBezTo>
                      <a:pt x="1" y="23921"/>
                      <a:pt x="6894" y="30837"/>
                      <a:pt x="15408" y="30837"/>
                    </a:cubicBezTo>
                    <a:cubicBezTo>
                      <a:pt x="23922" y="30837"/>
                      <a:pt x="30838" y="23921"/>
                      <a:pt x="30838" y="15407"/>
                    </a:cubicBezTo>
                    <a:cubicBezTo>
                      <a:pt x="30838" y="6894"/>
                      <a:pt x="23922" y="0"/>
                      <a:pt x="15408" y="0"/>
                    </a:cubicBezTo>
                    <a:close/>
                  </a:path>
                </a:pathLst>
              </a:cu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02;p30"/>
              <p:cNvSpPr/>
              <p:nvPr/>
            </p:nvSpPr>
            <p:spPr>
              <a:xfrm flipH="1">
                <a:off x="2399739" y="2582137"/>
                <a:ext cx="757073" cy="757073"/>
              </a:xfrm>
              <a:custGeom>
                <a:avLst/>
                <a:gdLst/>
                <a:ahLst/>
                <a:cxnLst/>
                <a:rect l="l" t="t" r="r" b="b"/>
                <a:pathLst>
                  <a:path w="30838" h="30838" extrusionOk="0">
                    <a:moveTo>
                      <a:pt x="15408" y="0"/>
                    </a:moveTo>
                    <a:cubicBezTo>
                      <a:pt x="6894" y="0"/>
                      <a:pt x="1" y="6894"/>
                      <a:pt x="1" y="15407"/>
                    </a:cubicBezTo>
                    <a:cubicBezTo>
                      <a:pt x="1" y="23921"/>
                      <a:pt x="6894" y="30837"/>
                      <a:pt x="15408" y="30837"/>
                    </a:cubicBezTo>
                    <a:cubicBezTo>
                      <a:pt x="23922" y="30837"/>
                      <a:pt x="30838" y="23921"/>
                      <a:pt x="30838" y="15407"/>
                    </a:cubicBezTo>
                    <a:cubicBezTo>
                      <a:pt x="30838" y="6894"/>
                      <a:pt x="23922" y="0"/>
                      <a:pt x="15408" y="0"/>
                    </a:cubicBezTo>
                    <a:close/>
                  </a:path>
                </a:pathLst>
              </a:cu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03;p30"/>
              <p:cNvSpPr/>
              <p:nvPr/>
            </p:nvSpPr>
            <p:spPr>
              <a:xfrm flipH="1">
                <a:off x="2399739" y="3892712"/>
                <a:ext cx="757073" cy="757073"/>
              </a:xfrm>
              <a:custGeom>
                <a:avLst/>
                <a:gdLst/>
                <a:ahLst/>
                <a:cxnLst/>
                <a:rect l="l" t="t" r="r" b="b"/>
                <a:pathLst>
                  <a:path w="30838" h="30838" extrusionOk="0">
                    <a:moveTo>
                      <a:pt x="15408" y="0"/>
                    </a:moveTo>
                    <a:cubicBezTo>
                      <a:pt x="6894" y="0"/>
                      <a:pt x="1" y="6894"/>
                      <a:pt x="1" y="15407"/>
                    </a:cubicBezTo>
                    <a:cubicBezTo>
                      <a:pt x="1" y="23921"/>
                      <a:pt x="6894" y="30837"/>
                      <a:pt x="15408" y="30837"/>
                    </a:cubicBezTo>
                    <a:cubicBezTo>
                      <a:pt x="23922" y="30837"/>
                      <a:pt x="30838" y="23921"/>
                      <a:pt x="30838" y="15407"/>
                    </a:cubicBezTo>
                    <a:cubicBezTo>
                      <a:pt x="30838" y="6894"/>
                      <a:pt x="23922" y="0"/>
                      <a:pt x="15408" y="0"/>
                    </a:cubicBezTo>
                    <a:close/>
                  </a:path>
                </a:pathLst>
              </a:custGeom>
              <a:ln>
                <a:solidFill>
                  <a:srgbClr val="0070C0"/>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1204;p30"/>
              <p:cNvGrpSpPr/>
              <p:nvPr/>
            </p:nvGrpSpPr>
            <p:grpSpPr>
              <a:xfrm>
                <a:off x="3549600" y="1938275"/>
                <a:ext cx="2044800" cy="2044800"/>
                <a:chOff x="3549600" y="1938275"/>
                <a:chExt cx="2044800" cy="2044800"/>
              </a:xfrm>
            </p:grpSpPr>
            <p:sp>
              <p:nvSpPr>
                <p:cNvPr id="94" name="Google Shape;1205;p30"/>
                <p:cNvSpPr/>
                <p:nvPr/>
              </p:nvSpPr>
              <p:spPr>
                <a:xfrm rot="5400000" flipH="1">
                  <a:off x="3549600" y="1938275"/>
                  <a:ext cx="2044800" cy="2044800"/>
                </a:xfrm>
                <a:prstGeom prst="blockArc">
                  <a:avLst>
                    <a:gd name="adj1" fmla="val 10800000"/>
                    <a:gd name="adj2" fmla="val 66813"/>
                    <a:gd name="adj3" fmla="val 4792"/>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206;p30"/>
                <p:cNvSpPr/>
                <p:nvPr/>
              </p:nvSpPr>
              <p:spPr>
                <a:xfrm rot="-5400000">
                  <a:off x="3549600" y="1938275"/>
                  <a:ext cx="2044800" cy="2044800"/>
                </a:xfrm>
                <a:prstGeom prst="blockArc">
                  <a:avLst>
                    <a:gd name="adj1" fmla="val 10800000"/>
                    <a:gd name="adj2" fmla="val 66813"/>
                    <a:gd name="adj3" fmla="val 4792"/>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1207;p30"/>
              <p:cNvGrpSpPr/>
              <p:nvPr/>
            </p:nvGrpSpPr>
            <p:grpSpPr>
              <a:xfrm>
                <a:off x="2581226" y="4074169"/>
                <a:ext cx="394085" cy="394085"/>
                <a:chOff x="2676100" y="832575"/>
                <a:chExt cx="483125" cy="483125"/>
              </a:xfrm>
            </p:grpSpPr>
            <p:sp>
              <p:nvSpPr>
                <p:cNvPr id="91" name="Google Shape;1208;p30"/>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2" name="Google Shape;1209;p30"/>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3" name="Google Shape;1210;p30"/>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 name="Google Shape;1215;p30"/>
              <p:cNvGrpSpPr/>
              <p:nvPr/>
            </p:nvGrpSpPr>
            <p:grpSpPr>
              <a:xfrm>
                <a:off x="2581187" y="2763635"/>
                <a:ext cx="394146" cy="394085"/>
                <a:chOff x="3270475" y="1427025"/>
                <a:chExt cx="483200" cy="483125"/>
              </a:xfrm>
            </p:grpSpPr>
            <p:sp>
              <p:nvSpPr>
                <p:cNvPr id="85" name="Google Shape;1216;p30"/>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6" name="Google Shape;1217;p30"/>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7" name="Google Shape;1218;p30"/>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 name="Google Shape;1220;p30"/>
              <p:cNvSpPr/>
              <p:nvPr/>
            </p:nvSpPr>
            <p:spPr>
              <a:xfrm>
                <a:off x="6168673" y="2763624"/>
                <a:ext cx="397980" cy="394105"/>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pic>
        <p:nvPicPr>
          <p:cNvPr id="108" name="image67.png"/>
          <p:cNvPicPr/>
          <p:nvPr/>
        </p:nvPicPr>
        <p:blipFill>
          <a:blip r:embed="rId3" cstate="print"/>
          <a:stretch>
            <a:fillRect/>
          </a:stretch>
        </p:blipFill>
        <p:spPr>
          <a:xfrm>
            <a:off x="6118361" y="2763624"/>
            <a:ext cx="532746" cy="398188"/>
          </a:xfrm>
          <a:prstGeom prst="rect">
            <a:avLst/>
          </a:prstGeom>
        </p:spPr>
      </p:pic>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4588" y="1398754"/>
            <a:ext cx="502713" cy="502713"/>
          </a:xfrm>
          <a:prstGeom prst="rect">
            <a:avLst/>
          </a:prstGeom>
        </p:spPr>
      </p:pic>
      <p:pic>
        <p:nvPicPr>
          <p:cNvPr id="109" name="Google Shape;1102;p48"/>
          <p:cNvPicPr preferRelativeResize="0"/>
          <p:nvPr/>
        </p:nvPicPr>
        <p:blipFill rotWithShape="1">
          <a:blip r:embed="rId5">
            <a:alphaModFix/>
          </a:blip>
          <a:srcRect/>
          <a:stretch/>
        </p:blipFill>
        <p:spPr>
          <a:xfrm>
            <a:off x="2540750" y="1428346"/>
            <a:ext cx="469163" cy="447851"/>
          </a:xfrm>
          <a:prstGeom prst="rect">
            <a:avLst/>
          </a:prstGeom>
          <a:noFill/>
          <a:ln>
            <a:noFill/>
          </a:ln>
        </p:spPr>
      </p:pic>
      <p:sp>
        <p:nvSpPr>
          <p:cNvPr id="111" name="Google Shape;504;p20"/>
          <p:cNvSpPr txBox="1">
            <a:spLocks/>
          </p:cNvSpPr>
          <p:nvPr/>
        </p:nvSpPr>
        <p:spPr>
          <a:xfrm>
            <a:off x="3449662" y="2566767"/>
            <a:ext cx="2245126" cy="7724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sz="2000" dirty="0">
                <a:solidFill>
                  <a:schemeClr val="tx1">
                    <a:lumMod val="65000"/>
                    <a:lumOff val="35000"/>
                  </a:schemeClr>
                </a:solidFill>
              </a:rPr>
              <a:t>Outils et environnements</a:t>
            </a:r>
          </a:p>
        </p:txBody>
      </p:sp>
      <p:sp>
        <p:nvSpPr>
          <p:cNvPr id="74" name="Google Shape;224;p17"/>
          <p:cNvSpPr/>
          <p:nvPr/>
        </p:nvSpPr>
        <p:spPr>
          <a:xfrm>
            <a:off x="-8878" y="0"/>
            <a:ext cx="1221021" cy="249000"/>
          </a:xfrm>
          <a:prstGeom prst="homePlate">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a:extLst>
              <a:ext uri="{FF2B5EF4-FFF2-40B4-BE49-F238E27FC236}">
                <a16:creationId xmlns:a16="http://schemas.microsoft.com/office/drawing/2014/main" id="{539244A9-6331-5659-F925-706482AD2E0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53845" y="4035627"/>
            <a:ext cx="620843" cy="471168"/>
          </a:xfrm>
          <a:prstGeom prst="rect">
            <a:avLst/>
          </a:prstGeom>
        </p:spPr>
      </p:pic>
      <p:pic>
        <p:nvPicPr>
          <p:cNvPr id="8" name="Image 7">
            <a:extLst>
              <a:ext uri="{FF2B5EF4-FFF2-40B4-BE49-F238E27FC236}">
                <a16:creationId xmlns:a16="http://schemas.microsoft.com/office/drawing/2014/main" id="{9E7384F9-42C7-75A6-4A5B-B495EA1AA082}"/>
              </a:ext>
            </a:extLst>
          </p:cNvPr>
          <p:cNvPicPr>
            <a:picLocks noChangeAspect="1"/>
          </p:cNvPicPr>
          <p:nvPr/>
        </p:nvPicPr>
        <p:blipFill>
          <a:blip r:embed="rId7"/>
          <a:stretch>
            <a:fillRect/>
          </a:stretch>
        </p:blipFill>
        <p:spPr>
          <a:xfrm>
            <a:off x="5801255" y="4132555"/>
            <a:ext cx="1145983" cy="280129"/>
          </a:xfrm>
          <a:prstGeom prst="rect">
            <a:avLst/>
          </a:prstGeom>
        </p:spPr>
      </p:pic>
      <p:pic>
        <p:nvPicPr>
          <p:cNvPr id="10" name="Image 9">
            <a:extLst>
              <a:ext uri="{FF2B5EF4-FFF2-40B4-BE49-F238E27FC236}">
                <a16:creationId xmlns:a16="http://schemas.microsoft.com/office/drawing/2014/main" id="{6769B0DB-6A64-3401-D9DE-50EE1EF7CCEF}"/>
              </a:ext>
            </a:extLst>
          </p:cNvPr>
          <p:cNvPicPr>
            <a:picLocks noChangeAspect="1"/>
          </p:cNvPicPr>
          <p:nvPr/>
        </p:nvPicPr>
        <p:blipFill>
          <a:blip r:embed="rId8"/>
          <a:stretch>
            <a:fillRect/>
          </a:stretch>
        </p:blipFill>
        <p:spPr>
          <a:xfrm>
            <a:off x="2059065" y="2595867"/>
            <a:ext cx="1452560" cy="758862"/>
          </a:xfrm>
          <a:prstGeom prst="rect">
            <a:avLst/>
          </a:prstGeom>
        </p:spPr>
      </p:pic>
      <p:sp>
        <p:nvSpPr>
          <p:cNvPr id="4" name="Espace réservé du numéro de diapositive 3">
            <a:extLst>
              <a:ext uri="{FF2B5EF4-FFF2-40B4-BE49-F238E27FC236}">
                <a16:creationId xmlns:a16="http://schemas.microsoft.com/office/drawing/2014/main" id="{3D0DA198-BA8A-B9CF-6E00-8221D2472DC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22</a:t>
            </a:fld>
            <a:endParaRPr lang="fr-FR"/>
          </a:p>
        </p:txBody>
      </p:sp>
    </p:spTree>
    <p:extLst>
      <p:ext uri="{BB962C8B-B14F-4D97-AF65-F5344CB8AC3E}">
        <p14:creationId xmlns:p14="http://schemas.microsoft.com/office/powerpoint/2010/main" val="403794241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50" name="Google Shape;163;p16"/>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Interfaces</a:t>
            </a:r>
            <a:endParaRPr dirty="0"/>
          </a:p>
        </p:txBody>
      </p:sp>
      <p:sp>
        <p:nvSpPr>
          <p:cNvPr id="113" name="Google Shape;224;p17"/>
          <p:cNvSpPr/>
          <p:nvPr/>
        </p:nvSpPr>
        <p:spPr>
          <a:xfrm>
            <a:off x="0" y="0"/>
            <a:ext cx="1221021" cy="249000"/>
          </a:xfrm>
          <a:prstGeom prst="homePlate">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3;p16"/>
          <p:cNvSpPr txBox="1">
            <a:spLocks/>
          </p:cNvSpPr>
          <p:nvPr/>
        </p:nvSpPr>
        <p:spPr>
          <a:xfrm>
            <a:off x="2553825" y="876935"/>
            <a:ext cx="4036800" cy="38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a:solidFill>
                  <a:schemeClr val="tx1">
                    <a:lumMod val="50000"/>
                    <a:lumOff val="50000"/>
                  </a:schemeClr>
                </a:solidFill>
              </a:rPr>
              <a:t>Page Login </a:t>
            </a:r>
          </a:p>
        </p:txBody>
      </p:sp>
      <p:pic>
        <p:nvPicPr>
          <p:cNvPr id="3" name="Image 2">
            <a:extLst>
              <a:ext uri="{FF2B5EF4-FFF2-40B4-BE49-F238E27FC236}">
                <a16:creationId xmlns:a16="http://schemas.microsoft.com/office/drawing/2014/main" id="{FDB5E28E-B309-28E9-D3FB-459CF49CE6F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4786" y="1262380"/>
            <a:ext cx="6384141" cy="3471545"/>
          </a:xfrm>
          <a:prstGeom prst="rect">
            <a:avLst/>
          </a:prstGeom>
          <a:noFill/>
          <a:ln>
            <a:noFill/>
          </a:ln>
        </p:spPr>
      </p:pic>
      <p:sp>
        <p:nvSpPr>
          <p:cNvPr id="2" name="Espace réservé du numéro de diapositive 1">
            <a:extLst>
              <a:ext uri="{FF2B5EF4-FFF2-40B4-BE49-F238E27FC236}">
                <a16:creationId xmlns:a16="http://schemas.microsoft.com/office/drawing/2014/main" id="{14016E1E-BA03-FC5F-BD57-7806C6A9A0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23</a:t>
            </a:fld>
            <a:endParaRPr lang="fr-FR"/>
          </a:p>
        </p:txBody>
      </p:sp>
    </p:spTree>
    <p:extLst>
      <p:ext uri="{BB962C8B-B14F-4D97-AF65-F5344CB8AC3E}">
        <p14:creationId xmlns:p14="http://schemas.microsoft.com/office/powerpoint/2010/main" val="2777528955"/>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50" name="Google Shape;163;p16"/>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Interfaces</a:t>
            </a:r>
            <a:endParaRPr dirty="0"/>
          </a:p>
        </p:txBody>
      </p:sp>
      <p:sp>
        <p:nvSpPr>
          <p:cNvPr id="113" name="Google Shape;224;p17"/>
          <p:cNvSpPr/>
          <p:nvPr/>
        </p:nvSpPr>
        <p:spPr>
          <a:xfrm>
            <a:off x="0" y="0"/>
            <a:ext cx="1221021" cy="249000"/>
          </a:xfrm>
          <a:prstGeom prst="homePlate">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3;p16"/>
          <p:cNvSpPr txBox="1">
            <a:spLocks/>
          </p:cNvSpPr>
          <p:nvPr/>
        </p:nvSpPr>
        <p:spPr>
          <a:xfrm rot="5400000">
            <a:off x="-1823550" y="1265000"/>
            <a:ext cx="4036800" cy="38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a:solidFill>
                  <a:schemeClr val="tx1">
                    <a:lumMod val="50000"/>
                    <a:lumOff val="50000"/>
                  </a:schemeClr>
                </a:solidFill>
              </a:rPr>
              <a:t>Page Inscription </a:t>
            </a:r>
          </a:p>
        </p:txBody>
      </p:sp>
      <p:pic>
        <p:nvPicPr>
          <p:cNvPr id="4" name="Image 3">
            <a:extLst>
              <a:ext uri="{FF2B5EF4-FFF2-40B4-BE49-F238E27FC236}">
                <a16:creationId xmlns:a16="http://schemas.microsoft.com/office/drawing/2014/main" id="{CABC2157-250E-D74E-36D0-48C141BE903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7138" y="994831"/>
            <a:ext cx="4849723" cy="3847005"/>
          </a:xfrm>
          <a:prstGeom prst="rect">
            <a:avLst/>
          </a:prstGeom>
          <a:noFill/>
          <a:ln>
            <a:noFill/>
          </a:ln>
        </p:spPr>
      </p:pic>
      <p:sp>
        <p:nvSpPr>
          <p:cNvPr id="2" name="Espace réservé du numéro de diapositive 1">
            <a:extLst>
              <a:ext uri="{FF2B5EF4-FFF2-40B4-BE49-F238E27FC236}">
                <a16:creationId xmlns:a16="http://schemas.microsoft.com/office/drawing/2014/main" id="{8E8A0633-7F86-9DCA-BFE4-4219B4658E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24</a:t>
            </a:fld>
            <a:endParaRPr lang="fr-FR"/>
          </a:p>
        </p:txBody>
      </p:sp>
    </p:spTree>
    <p:extLst>
      <p:ext uri="{BB962C8B-B14F-4D97-AF65-F5344CB8AC3E}">
        <p14:creationId xmlns:p14="http://schemas.microsoft.com/office/powerpoint/2010/main" val="161459780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50" name="Google Shape;163;p16"/>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Interfaces</a:t>
            </a:r>
            <a:endParaRPr dirty="0"/>
          </a:p>
        </p:txBody>
      </p:sp>
      <p:sp>
        <p:nvSpPr>
          <p:cNvPr id="113" name="Google Shape;224;p17"/>
          <p:cNvSpPr/>
          <p:nvPr/>
        </p:nvSpPr>
        <p:spPr>
          <a:xfrm>
            <a:off x="0" y="0"/>
            <a:ext cx="1221021" cy="249000"/>
          </a:xfrm>
          <a:prstGeom prst="homePlate">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3;p16"/>
          <p:cNvSpPr txBox="1">
            <a:spLocks/>
          </p:cNvSpPr>
          <p:nvPr/>
        </p:nvSpPr>
        <p:spPr>
          <a:xfrm>
            <a:off x="2553825" y="876935"/>
            <a:ext cx="4036800" cy="38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a:solidFill>
                  <a:schemeClr val="tx1">
                    <a:lumMod val="50000"/>
                    <a:lumOff val="50000"/>
                  </a:schemeClr>
                </a:solidFill>
              </a:rPr>
              <a:t>Page Tableau de bord </a:t>
            </a:r>
          </a:p>
        </p:txBody>
      </p:sp>
      <p:pic>
        <p:nvPicPr>
          <p:cNvPr id="3" name="Image 2">
            <a:extLst>
              <a:ext uri="{FF2B5EF4-FFF2-40B4-BE49-F238E27FC236}">
                <a16:creationId xmlns:a16="http://schemas.microsoft.com/office/drawing/2014/main" id="{DEAC6C95-A099-B319-421F-51EC1F860CE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2838" y="1330448"/>
            <a:ext cx="7438324" cy="3403477"/>
          </a:xfrm>
          <a:prstGeom prst="rect">
            <a:avLst/>
          </a:prstGeom>
          <a:noFill/>
          <a:ln>
            <a:noFill/>
          </a:ln>
        </p:spPr>
      </p:pic>
      <p:sp>
        <p:nvSpPr>
          <p:cNvPr id="2" name="Espace réservé du numéro de diapositive 1">
            <a:extLst>
              <a:ext uri="{FF2B5EF4-FFF2-40B4-BE49-F238E27FC236}">
                <a16:creationId xmlns:a16="http://schemas.microsoft.com/office/drawing/2014/main" id="{3B701BA8-A460-93F0-7FBF-8689B02D6F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25</a:t>
            </a:fld>
            <a:endParaRPr lang="fr-FR"/>
          </a:p>
        </p:txBody>
      </p:sp>
    </p:spTree>
    <p:extLst>
      <p:ext uri="{BB962C8B-B14F-4D97-AF65-F5344CB8AC3E}">
        <p14:creationId xmlns:p14="http://schemas.microsoft.com/office/powerpoint/2010/main" val="224700805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50" name="Google Shape;163;p16"/>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Interfaces</a:t>
            </a:r>
            <a:endParaRPr dirty="0"/>
          </a:p>
        </p:txBody>
      </p:sp>
      <p:sp>
        <p:nvSpPr>
          <p:cNvPr id="113" name="Google Shape;224;p17"/>
          <p:cNvSpPr/>
          <p:nvPr/>
        </p:nvSpPr>
        <p:spPr>
          <a:xfrm>
            <a:off x="0" y="0"/>
            <a:ext cx="1221021" cy="249000"/>
          </a:xfrm>
          <a:prstGeom prst="homePlate">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3;p16"/>
          <p:cNvSpPr txBox="1">
            <a:spLocks/>
          </p:cNvSpPr>
          <p:nvPr/>
        </p:nvSpPr>
        <p:spPr>
          <a:xfrm>
            <a:off x="1574800" y="876935"/>
            <a:ext cx="5953760" cy="38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a:solidFill>
                  <a:schemeClr val="tx1">
                    <a:lumMod val="50000"/>
                    <a:lumOff val="50000"/>
                  </a:schemeClr>
                </a:solidFill>
              </a:rPr>
              <a:t>Page Tableau de bord  ‘ Création d’un Chantier’  </a:t>
            </a:r>
          </a:p>
        </p:txBody>
      </p:sp>
      <p:pic>
        <p:nvPicPr>
          <p:cNvPr id="3" name="Google Shape;2110;p118">
            <a:extLst>
              <a:ext uri="{FF2B5EF4-FFF2-40B4-BE49-F238E27FC236}">
                <a16:creationId xmlns:a16="http://schemas.microsoft.com/office/drawing/2014/main" id="{6865C8A8-AFF0-7A93-3B93-CEE7A328F032}"/>
              </a:ext>
            </a:extLst>
          </p:cNvPr>
          <p:cNvPicPr preferRelativeResize="0"/>
          <p:nvPr/>
        </p:nvPicPr>
        <p:blipFill>
          <a:blip r:embed="rId3">
            <a:alphaModFix/>
          </a:blip>
          <a:stretch>
            <a:fillRect/>
          </a:stretch>
        </p:blipFill>
        <p:spPr>
          <a:xfrm>
            <a:off x="523784" y="1526959"/>
            <a:ext cx="8155184" cy="3406984"/>
          </a:xfrm>
          <a:prstGeom prst="rect">
            <a:avLst/>
          </a:prstGeom>
          <a:noFill/>
          <a:ln>
            <a:noFill/>
          </a:ln>
        </p:spPr>
      </p:pic>
      <p:sp>
        <p:nvSpPr>
          <p:cNvPr id="2" name="Espace réservé du numéro de diapositive 1">
            <a:extLst>
              <a:ext uri="{FF2B5EF4-FFF2-40B4-BE49-F238E27FC236}">
                <a16:creationId xmlns:a16="http://schemas.microsoft.com/office/drawing/2014/main" id="{565BE6EC-769E-D749-2994-72F7649CB9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26</a:t>
            </a:fld>
            <a:endParaRPr lang="fr-FR"/>
          </a:p>
        </p:txBody>
      </p:sp>
    </p:spTree>
    <p:extLst>
      <p:ext uri="{BB962C8B-B14F-4D97-AF65-F5344CB8AC3E}">
        <p14:creationId xmlns:p14="http://schemas.microsoft.com/office/powerpoint/2010/main" val="25006139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50" name="Google Shape;163;p16"/>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Interfaces</a:t>
            </a:r>
            <a:endParaRPr dirty="0"/>
          </a:p>
        </p:txBody>
      </p:sp>
      <p:sp>
        <p:nvSpPr>
          <p:cNvPr id="113" name="Google Shape;224;p17"/>
          <p:cNvSpPr/>
          <p:nvPr/>
        </p:nvSpPr>
        <p:spPr>
          <a:xfrm>
            <a:off x="0" y="0"/>
            <a:ext cx="1221021" cy="249000"/>
          </a:xfrm>
          <a:prstGeom prst="homePlate">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3;p16"/>
          <p:cNvSpPr txBox="1">
            <a:spLocks/>
          </p:cNvSpPr>
          <p:nvPr/>
        </p:nvSpPr>
        <p:spPr>
          <a:xfrm>
            <a:off x="1574800" y="876935"/>
            <a:ext cx="5953760" cy="38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a:solidFill>
                  <a:schemeClr val="tx1">
                    <a:lumMod val="50000"/>
                    <a:lumOff val="50000"/>
                  </a:schemeClr>
                </a:solidFill>
              </a:rPr>
              <a:t>Page Tableau de bord  ‘ Lecture d’un Chantier’  </a:t>
            </a:r>
          </a:p>
        </p:txBody>
      </p:sp>
      <p:pic>
        <p:nvPicPr>
          <p:cNvPr id="3" name="Google Shape;2160;p123">
            <a:extLst>
              <a:ext uri="{FF2B5EF4-FFF2-40B4-BE49-F238E27FC236}">
                <a16:creationId xmlns:a16="http://schemas.microsoft.com/office/drawing/2014/main" id="{D10226F9-2A6C-7F57-827F-D00198429552}"/>
              </a:ext>
            </a:extLst>
          </p:cNvPr>
          <p:cNvPicPr preferRelativeResize="0"/>
          <p:nvPr/>
        </p:nvPicPr>
        <p:blipFill>
          <a:blip r:embed="rId3">
            <a:alphaModFix/>
          </a:blip>
          <a:stretch>
            <a:fillRect/>
          </a:stretch>
        </p:blipFill>
        <p:spPr>
          <a:xfrm>
            <a:off x="488272" y="1429305"/>
            <a:ext cx="8293256" cy="3213716"/>
          </a:xfrm>
          <a:prstGeom prst="rect">
            <a:avLst/>
          </a:prstGeom>
          <a:noFill/>
          <a:ln>
            <a:noFill/>
          </a:ln>
        </p:spPr>
      </p:pic>
      <p:sp>
        <p:nvSpPr>
          <p:cNvPr id="2" name="Espace réservé du numéro de diapositive 1">
            <a:extLst>
              <a:ext uri="{FF2B5EF4-FFF2-40B4-BE49-F238E27FC236}">
                <a16:creationId xmlns:a16="http://schemas.microsoft.com/office/drawing/2014/main" id="{0EEABEFA-8F86-5857-2860-4CDCFA4366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27</a:t>
            </a:fld>
            <a:endParaRPr lang="fr-FR"/>
          </a:p>
        </p:txBody>
      </p:sp>
    </p:spTree>
    <p:extLst>
      <p:ext uri="{BB962C8B-B14F-4D97-AF65-F5344CB8AC3E}">
        <p14:creationId xmlns:p14="http://schemas.microsoft.com/office/powerpoint/2010/main" val="269384853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50" name="Google Shape;163;p16"/>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Interfaces</a:t>
            </a:r>
            <a:endParaRPr dirty="0"/>
          </a:p>
        </p:txBody>
      </p:sp>
      <p:sp>
        <p:nvSpPr>
          <p:cNvPr id="113" name="Google Shape;224;p17"/>
          <p:cNvSpPr/>
          <p:nvPr/>
        </p:nvSpPr>
        <p:spPr>
          <a:xfrm>
            <a:off x="0" y="0"/>
            <a:ext cx="1221021" cy="249000"/>
          </a:xfrm>
          <a:prstGeom prst="homePlate">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3;p16"/>
          <p:cNvSpPr txBox="1">
            <a:spLocks/>
          </p:cNvSpPr>
          <p:nvPr/>
        </p:nvSpPr>
        <p:spPr>
          <a:xfrm>
            <a:off x="2553825" y="876935"/>
            <a:ext cx="4036800" cy="38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a:solidFill>
                  <a:schemeClr val="tx1">
                    <a:lumMod val="50000"/>
                    <a:lumOff val="50000"/>
                  </a:schemeClr>
                </a:solidFill>
              </a:rPr>
              <a:t>File d’actualité</a:t>
            </a:r>
          </a:p>
        </p:txBody>
      </p:sp>
      <p:pic>
        <p:nvPicPr>
          <p:cNvPr id="4" name="Image 3">
            <a:extLst>
              <a:ext uri="{FF2B5EF4-FFF2-40B4-BE49-F238E27FC236}">
                <a16:creationId xmlns:a16="http://schemas.microsoft.com/office/drawing/2014/main" id="{BC271CC5-5D78-0B78-C405-B2569FF92497}"/>
              </a:ext>
            </a:extLst>
          </p:cNvPr>
          <p:cNvPicPr>
            <a:picLocks noChangeAspect="1"/>
          </p:cNvPicPr>
          <p:nvPr/>
        </p:nvPicPr>
        <p:blipFill>
          <a:blip r:embed="rId3"/>
          <a:stretch>
            <a:fillRect/>
          </a:stretch>
        </p:blipFill>
        <p:spPr>
          <a:xfrm>
            <a:off x="483833" y="1266635"/>
            <a:ext cx="8176334" cy="3855051"/>
          </a:xfrm>
          <a:prstGeom prst="rect">
            <a:avLst/>
          </a:prstGeom>
        </p:spPr>
      </p:pic>
      <p:sp>
        <p:nvSpPr>
          <p:cNvPr id="2" name="Espace réservé du numéro de diapositive 1">
            <a:extLst>
              <a:ext uri="{FF2B5EF4-FFF2-40B4-BE49-F238E27FC236}">
                <a16:creationId xmlns:a16="http://schemas.microsoft.com/office/drawing/2014/main" id="{6FD8F108-5F9B-77F0-43F7-DD917B4FAB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28</a:t>
            </a:fld>
            <a:endParaRPr lang="fr-FR"/>
          </a:p>
        </p:txBody>
      </p:sp>
    </p:spTree>
    <p:extLst>
      <p:ext uri="{BB962C8B-B14F-4D97-AF65-F5344CB8AC3E}">
        <p14:creationId xmlns:p14="http://schemas.microsoft.com/office/powerpoint/2010/main" val="3278023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50" name="Google Shape;163;p16"/>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Interfaces</a:t>
            </a:r>
            <a:endParaRPr dirty="0"/>
          </a:p>
        </p:txBody>
      </p:sp>
      <p:sp>
        <p:nvSpPr>
          <p:cNvPr id="113" name="Google Shape;224;p17"/>
          <p:cNvSpPr/>
          <p:nvPr/>
        </p:nvSpPr>
        <p:spPr>
          <a:xfrm>
            <a:off x="0" y="0"/>
            <a:ext cx="1221021" cy="249000"/>
          </a:xfrm>
          <a:prstGeom prst="homePlate">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3;p16"/>
          <p:cNvSpPr txBox="1">
            <a:spLocks/>
          </p:cNvSpPr>
          <p:nvPr/>
        </p:nvSpPr>
        <p:spPr>
          <a:xfrm>
            <a:off x="2553825" y="876935"/>
            <a:ext cx="4036800" cy="38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a:solidFill>
                  <a:schemeClr val="tx1">
                    <a:lumMod val="50000"/>
                    <a:lumOff val="50000"/>
                  </a:schemeClr>
                </a:solidFill>
              </a:rPr>
              <a:t>Partie finance</a:t>
            </a:r>
          </a:p>
        </p:txBody>
      </p:sp>
      <p:pic>
        <p:nvPicPr>
          <p:cNvPr id="4" name="Image 3">
            <a:extLst>
              <a:ext uri="{FF2B5EF4-FFF2-40B4-BE49-F238E27FC236}">
                <a16:creationId xmlns:a16="http://schemas.microsoft.com/office/drawing/2014/main" id="{0380E3DB-AE70-6468-72EA-BDC7ABFAB6B3}"/>
              </a:ext>
            </a:extLst>
          </p:cNvPr>
          <p:cNvPicPr>
            <a:picLocks noChangeAspect="1"/>
          </p:cNvPicPr>
          <p:nvPr/>
        </p:nvPicPr>
        <p:blipFill>
          <a:blip r:embed="rId3"/>
          <a:stretch>
            <a:fillRect/>
          </a:stretch>
        </p:blipFill>
        <p:spPr>
          <a:xfrm>
            <a:off x="648070" y="1344295"/>
            <a:ext cx="8065352" cy="3799205"/>
          </a:xfrm>
          <a:prstGeom prst="rect">
            <a:avLst/>
          </a:prstGeom>
        </p:spPr>
      </p:pic>
      <p:sp>
        <p:nvSpPr>
          <p:cNvPr id="2" name="Espace réservé du numéro de diapositive 1">
            <a:extLst>
              <a:ext uri="{FF2B5EF4-FFF2-40B4-BE49-F238E27FC236}">
                <a16:creationId xmlns:a16="http://schemas.microsoft.com/office/drawing/2014/main" id="{EE258AF3-B4FE-FE10-5B8C-420DEE2436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29</a:t>
            </a:fld>
            <a:endParaRPr lang="fr-FR"/>
          </a:p>
        </p:txBody>
      </p:sp>
    </p:spTree>
    <p:extLst>
      <p:ext uri="{BB962C8B-B14F-4D97-AF65-F5344CB8AC3E}">
        <p14:creationId xmlns:p14="http://schemas.microsoft.com/office/powerpoint/2010/main" val="2757850898"/>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grpSp>
        <p:nvGrpSpPr>
          <p:cNvPr id="1293" name="Google Shape;1293;p32"/>
          <p:cNvGrpSpPr/>
          <p:nvPr/>
        </p:nvGrpSpPr>
        <p:grpSpPr>
          <a:xfrm>
            <a:off x="562709" y="1005920"/>
            <a:ext cx="9187962" cy="1255850"/>
            <a:chOff x="457200" y="1022300"/>
            <a:chExt cx="4802750" cy="1255850"/>
          </a:xfrm>
        </p:grpSpPr>
        <p:sp>
          <p:nvSpPr>
            <p:cNvPr id="1294" name="Google Shape;1294;p32"/>
            <p:cNvSpPr/>
            <p:nvPr/>
          </p:nvSpPr>
          <p:spPr>
            <a:xfrm>
              <a:off x="457200" y="1022300"/>
              <a:ext cx="4304100" cy="782100"/>
            </a:xfrm>
            <a:prstGeom prst="homePlate">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5" name="Google Shape;1295;p32"/>
            <p:cNvCxnSpPr>
              <a:stCxn id="1294" idx="3"/>
            </p:cNvCxnSpPr>
            <p:nvPr/>
          </p:nvCxnSpPr>
          <p:spPr>
            <a:xfrm flipH="1" flipV="1">
              <a:off x="4561368" y="1022300"/>
              <a:ext cx="199932" cy="391050"/>
            </a:xfrm>
            <a:prstGeom prst="straightConnector1">
              <a:avLst/>
            </a:prstGeom>
            <a:noFill/>
            <a:ln w="28575" cap="flat" cmpd="sng">
              <a:solidFill>
                <a:schemeClr val="accent5"/>
              </a:solidFill>
              <a:prstDash val="solid"/>
              <a:round/>
              <a:headEnd type="none" w="med" len="med"/>
              <a:tailEnd type="none" w="med" len="med"/>
            </a:ln>
          </p:spPr>
        </p:cxnSp>
        <p:cxnSp>
          <p:nvCxnSpPr>
            <p:cNvPr id="1296" name="Google Shape;1296;p32"/>
            <p:cNvCxnSpPr/>
            <p:nvPr/>
          </p:nvCxnSpPr>
          <p:spPr>
            <a:xfrm flipH="1">
              <a:off x="4561368" y="1403575"/>
              <a:ext cx="209782" cy="395938"/>
            </a:xfrm>
            <a:prstGeom prst="straightConnector1">
              <a:avLst/>
            </a:prstGeom>
            <a:noFill/>
            <a:ln w="28575" cap="flat" cmpd="sng">
              <a:solidFill>
                <a:schemeClr val="accent5"/>
              </a:solidFill>
              <a:prstDash val="solid"/>
              <a:round/>
              <a:headEnd type="none" w="med" len="med"/>
              <a:tailEnd type="none" w="med" len="med"/>
            </a:ln>
          </p:spPr>
        </p:cxnSp>
        <p:sp>
          <p:nvSpPr>
            <p:cNvPr id="1312" name="Google Shape;1312;p32"/>
            <p:cNvSpPr txBox="1"/>
            <p:nvPr/>
          </p:nvSpPr>
          <p:spPr>
            <a:xfrm>
              <a:off x="4039505" y="1122109"/>
              <a:ext cx="481200" cy="56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5"/>
                  </a:solidFill>
                  <a:latin typeface="Fira Sans Extra Condensed Medium"/>
                  <a:ea typeface="Fira Sans Extra Condensed Medium"/>
                  <a:cs typeface="Fira Sans Extra Condensed Medium"/>
                  <a:sym typeface="Fira Sans Extra Condensed Medium"/>
                </a:rPr>
                <a:t>1</a:t>
              </a:r>
              <a:endParaRPr sz="36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1313" name="Google Shape;1313;p32"/>
            <p:cNvSpPr txBox="1"/>
            <p:nvPr/>
          </p:nvSpPr>
          <p:spPr>
            <a:xfrm>
              <a:off x="4778750" y="1716550"/>
              <a:ext cx="481200" cy="56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600" dirty="0">
                <a:solidFill>
                  <a:schemeClr val="accent1"/>
                </a:solidFill>
                <a:latin typeface="Fira Sans Extra Condensed Medium"/>
                <a:ea typeface="Fira Sans Extra Condensed Medium"/>
                <a:cs typeface="Fira Sans Extra Condensed Medium"/>
                <a:sym typeface="Fira Sans Extra Condensed Medium"/>
              </a:endParaRPr>
            </a:p>
          </p:txBody>
        </p:sp>
        <p:sp>
          <p:nvSpPr>
            <p:cNvPr id="1319" name="Google Shape;1319;p32"/>
            <p:cNvSpPr txBox="1"/>
            <p:nvPr/>
          </p:nvSpPr>
          <p:spPr>
            <a:xfrm>
              <a:off x="1470934" y="1286260"/>
              <a:ext cx="2374800" cy="25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chemeClr val="accent5"/>
                  </a:solidFill>
                  <a:latin typeface="Fira Sans Extra Condensed Medium"/>
                  <a:ea typeface="Fira Sans Extra Condensed Medium"/>
                  <a:cs typeface="Fira Sans Extra Condensed Medium"/>
                  <a:sym typeface="Fira Sans Extra Condensed Medium"/>
                </a:rPr>
                <a:t>Introduction</a:t>
              </a:r>
              <a:endParaRPr sz="4000" dirty="0">
                <a:solidFill>
                  <a:schemeClr val="accent5"/>
                </a:solidFill>
                <a:latin typeface="Fira Sans Extra Condensed Medium"/>
                <a:ea typeface="Fira Sans Extra Condensed Medium"/>
                <a:cs typeface="Fira Sans Extra Condensed Medium"/>
                <a:sym typeface="Fira Sans Extra Condensed Medium"/>
              </a:endParaRPr>
            </a:p>
          </p:txBody>
        </p:sp>
      </p:grpSp>
      <p:pic>
        <p:nvPicPr>
          <p:cNvPr id="17" name="Imag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58" y="1130374"/>
            <a:ext cx="569796" cy="569796"/>
          </a:xfrm>
          <a:prstGeom prst="rect">
            <a:avLst/>
          </a:prstGeom>
        </p:spPr>
      </p:pic>
      <p:pic>
        <p:nvPicPr>
          <p:cNvPr id="3" name="Image 2">
            <a:extLst>
              <a:ext uri="{FF2B5EF4-FFF2-40B4-BE49-F238E27FC236}">
                <a16:creationId xmlns:a16="http://schemas.microsoft.com/office/drawing/2014/main" id="{660CF820-518D-CD56-DD96-E60E9A3CB232}"/>
              </a:ext>
            </a:extLst>
          </p:cNvPr>
          <p:cNvPicPr>
            <a:picLocks noChangeAspect="1"/>
          </p:cNvPicPr>
          <p:nvPr/>
        </p:nvPicPr>
        <p:blipFill>
          <a:blip r:embed="rId4"/>
          <a:stretch>
            <a:fillRect/>
          </a:stretch>
        </p:blipFill>
        <p:spPr>
          <a:xfrm>
            <a:off x="2616040" y="2095280"/>
            <a:ext cx="4122341" cy="2748227"/>
          </a:xfrm>
          <a:prstGeom prst="rect">
            <a:avLst/>
          </a:prstGeom>
        </p:spPr>
      </p:pic>
      <p:sp>
        <p:nvSpPr>
          <p:cNvPr id="2" name="Espace réservé du numéro de diapositive 1">
            <a:extLst>
              <a:ext uri="{FF2B5EF4-FFF2-40B4-BE49-F238E27FC236}">
                <a16:creationId xmlns:a16="http://schemas.microsoft.com/office/drawing/2014/main" id="{B630B737-5214-21C6-D242-D3ECAB2BB0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a:t>
            </a:fld>
            <a:endParaRPr lang="fr-F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50" name="Google Shape;163;p16"/>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Interfaces</a:t>
            </a:r>
            <a:endParaRPr dirty="0"/>
          </a:p>
        </p:txBody>
      </p:sp>
      <p:sp>
        <p:nvSpPr>
          <p:cNvPr id="113" name="Google Shape;224;p17"/>
          <p:cNvSpPr/>
          <p:nvPr/>
        </p:nvSpPr>
        <p:spPr>
          <a:xfrm>
            <a:off x="0" y="0"/>
            <a:ext cx="1221021" cy="249000"/>
          </a:xfrm>
          <a:prstGeom prst="homePlate">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3;p16"/>
          <p:cNvSpPr txBox="1">
            <a:spLocks/>
          </p:cNvSpPr>
          <p:nvPr/>
        </p:nvSpPr>
        <p:spPr>
          <a:xfrm>
            <a:off x="2553825" y="876935"/>
            <a:ext cx="4036800" cy="38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a:solidFill>
                  <a:schemeClr val="tx1">
                    <a:lumMod val="50000"/>
                    <a:lumOff val="50000"/>
                  </a:schemeClr>
                </a:solidFill>
              </a:rPr>
              <a:t>Compte Rendu d’Activité</a:t>
            </a:r>
          </a:p>
        </p:txBody>
      </p:sp>
      <p:pic>
        <p:nvPicPr>
          <p:cNvPr id="4" name="Image 3">
            <a:extLst>
              <a:ext uri="{FF2B5EF4-FFF2-40B4-BE49-F238E27FC236}">
                <a16:creationId xmlns:a16="http://schemas.microsoft.com/office/drawing/2014/main" id="{F225441B-22EF-1F85-28B2-4C2F1DF01605}"/>
              </a:ext>
            </a:extLst>
          </p:cNvPr>
          <p:cNvPicPr>
            <a:picLocks noChangeAspect="1"/>
          </p:cNvPicPr>
          <p:nvPr/>
        </p:nvPicPr>
        <p:blipFill>
          <a:blip r:embed="rId3"/>
          <a:stretch>
            <a:fillRect/>
          </a:stretch>
        </p:blipFill>
        <p:spPr>
          <a:xfrm>
            <a:off x="459194" y="1410136"/>
            <a:ext cx="8225611" cy="3733364"/>
          </a:xfrm>
          <a:prstGeom prst="rect">
            <a:avLst/>
          </a:prstGeom>
        </p:spPr>
      </p:pic>
      <p:sp>
        <p:nvSpPr>
          <p:cNvPr id="2" name="Espace réservé du numéro de diapositive 1">
            <a:extLst>
              <a:ext uri="{FF2B5EF4-FFF2-40B4-BE49-F238E27FC236}">
                <a16:creationId xmlns:a16="http://schemas.microsoft.com/office/drawing/2014/main" id="{17C88897-690D-454A-9C3E-0DFC6B80AB6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30</a:t>
            </a:fld>
            <a:endParaRPr lang="fr-FR"/>
          </a:p>
        </p:txBody>
      </p:sp>
    </p:spTree>
    <p:extLst>
      <p:ext uri="{BB962C8B-B14F-4D97-AF65-F5344CB8AC3E}">
        <p14:creationId xmlns:p14="http://schemas.microsoft.com/office/powerpoint/2010/main" val="112041109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50" name="Google Shape;163;p16"/>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Interfaces</a:t>
            </a:r>
            <a:endParaRPr dirty="0"/>
          </a:p>
        </p:txBody>
      </p:sp>
      <p:sp>
        <p:nvSpPr>
          <p:cNvPr id="113" name="Google Shape;224;p17"/>
          <p:cNvSpPr/>
          <p:nvPr/>
        </p:nvSpPr>
        <p:spPr>
          <a:xfrm>
            <a:off x="0" y="0"/>
            <a:ext cx="1221021" cy="249000"/>
          </a:xfrm>
          <a:prstGeom prst="homePlate">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3;p16"/>
          <p:cNvSpPr txBox="1">
            <a:spLocks/>
          </p:cNvSpPr>
          <p:nvPr/>
        </p:nvSpPr>
        <p:spPr>
          <a:xfrm>
            <a:off x="1696720" y="876935"/>
            <a:ext cx="5852159" cy="38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a:solidFill>
                  <a:schemeClr val="tx1">
                    <a:lumMod val="50000"/>
                    <a:lumOff val="50000"/>
                  </a:schemeClr>
                </a:solidFill>
              </a:rPr>
              <a:t>Planning</a:t>
            </a:r>
          </a:p>
        </p:txBody>
      </p:sp>
      <p:pic>
        <p:nvPicPr>
          <p:cNvPr id="4" name="Image 3">
            <a:extLst>
              <a:ext uri="{FF2B5EF4-FFF2-40B4-BE49-F238E27FC236}">
                <a16:creationId xmlns:a16="http://schemas.microsoft.com/office/drawing/2014/main" id="{D861B059-52D6-49AD-2EC1-354940161154}"/>
              </a:ext>
            </a:extLst>
          </p:cNvPr>
          <p:cNvPicPr>
            <a:picLocks noChangeAspect="1"/>
          </p:cNvPicPr>
          <p:nvPr/>
        </p:nvPicPr>
        <p:blipFill>
          <a:blip r:embed="rId3"/>
          <a:stretch>
            <a:fillRect/>
          </a:stretch>
        </p:blipFill>
        <p:spPr>
          <a:xfrm>
            <a:off x="455646" y="1423482"/>
            <a:ext cx="8232708" cy="3700143"/>
          </a:xfrm>
          <a:prstGeom prst="rect">
            <a:avLst/>
          </a:prstGeom>
        </p:spPr>
      </p:pic>
      <p:sp>
        <p:nvSpPr>
          <p:cNvPr id="2" name="Espace réservé du numéro de diapositive 1">
            <a:extLst>
              <a:ext uri="{FF2B5EF4-FFF2-40B4-BE49-F238E27FC236}">
                <a16:creationId xmlns:a16="http://schemas.microsoft.com/office/drawing/2014/main" id="{375133E3-2E50-6493-F63F-AA5F0265AB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31</a:t>
            </a:fld>
            <a:endParaRPr lang="fr-FR"/>
          </a:p>
        </p:txBody>
      </p:sp>
    </p:spTree>
    <p:extLst>
      <p:ext uri="{BB962C8B-B14F-4D97-AF65-F5344CB8AC3E}">
        <p14:creationId xmlns:p14="http://schemas.microsoft.com/office/powerpoint/2010/main" val="145373913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50" name="Google Shape;163;p16"/>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Interfaces</a:t>
            </a:r>
            <a:endParaRPr dirty="0"/>
          </a:p>
        </p:txBody>
      </p:sp>
      <p:sp>
        <p:nvSpPr>
          <p:cNvPr id="113" name="Google Shape;224;p17"/>
          <p:cNvSpPr/>
          <p:nvPr/>
        </p:nvSpPr>
        <p:spPr>
          <a:xfrm>
            <a:off x="0" y="0"/>
            <a:ext cx="1221021" cy="249000"/>
          </a:xfrm>
          <a:prstGeom prst="homePlate">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3;p16"/>
          <p:cNvSpPr txBox="1">
            <a:spLocks/>
          </p:cNvSpPr>
          <p:nvPr/>
        </p:nvSpPr>
        <p:spPr>
          <a:xfrm>
            <a:off x="1696720" y="876935"/>
            <a:ext cx="5852159" cy="38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a:solidFill>
                  <a:schemeClr val="tx1">
                    <a:lumMod val="50000"/>
                    <a:lumOff val="50000"/>
                  </a:schemeClr>
                </a:solidFill>
              </a:rPr>
              <a:t>Tâche</a:t>
            </a:r>
          </a:p>
        </p:txBody>
      </p:sp>
      <p:pic>
        <p:nvPicPr>
          <p:cNvPr id="3" name="Image 2">
            <a:extLst>
              <a:ext uri="{FF2B5EF4-FFF2-40B4-BE49-F238E27FC236}">
                <a16:creationId xmlns:a16="http://schemas.microsoft.com/office/drawing/2014/main" id="{C46FAF64-298D-713F-5954-E9DAFD8D79BA}"/>
              </a:ext>
            </a:extLst>
          </p:cNvPr>
          <p:cNvPicPr>
            <a:picLocks noChangeAspect="1"/>
          </p:cNvPicPr>
          <p:nvPr/>
        </p:nvPicPr>
        <p:blipFill>
          <a:blip r:embed="rId3"/>
          <a:stretch>
            <a:fillRect/>
          </a:stretch>
        </p:blipFill>
        <p:spPr>
          <a:xfrm>
            <a:off x="399495" y="1418595"/>
            <a:ext cx="8345010" cy="3724905"/>
          </a:xfrm>
          <a:prstGeom prst="rect">
            <a:avLst/>
          </a:prstGeom>
        </p:spPr>
      </p:pic>
      <p:sp>
        <p:nvSpPr>
          <p:cNvPr id="2" name="Espace réservé du numéro de diapositive 1">
            <a:extLst>
              <a:ext uri="{FF2B5EF4-FFF2-40B4-BE49-F238E27FC236}">
                <a16:creationId xmlns:a16="http://schemas.microsoft.com/office/drawing/2014/main" id="{20D97BE5-D521-CC15-5F7D-B2141CC5A1F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32</a:t>
            </a:fld>
            <a:endParaRPr lang="fr-FR"/>
          </a:p>
        </p:txBody>
      </p:sp>
    </p:spTree>
    <p:extLst>
      <p:ext uri="{BB962C8B-B14F-4D97-AF65-F5344CB8AC3E}">
        <p14:creationId xmlns:p14="http://schemas.microsoft.com/office/powerpoint/2010/main" val="846544265"/>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50" name="Google Shape;163;p16"/>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Interfaces</a:t>
            </a:r>
            <a:endParaRPr dirty="0"/>
          </a:p>
        </p:txBody>
      </p:sp>
      <p:sp>
        <p:nvSpPr>
          <p:cNvPr id="113" name="Google Shape;224;p17"/>
          <p:cNvSpPr/>
          <p:nvPr/>
        </p:nvSpPr>
        <p:spPr>
          <a:xfrm>
            <a:off x="0" y="0"/>
            <a:ext cx="1221021" cy="249000"/>
          </a:xfrm>
          <a:prstGeom prst="homePlate">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3;p16"/>
          <p:cNvSpPr txBox="1">
            <a:spLocks/>
          </p:cNvSpPr>
          <p:nvPr/>
        </p:nvSpPr>
        <p:spPr>
          <a:xfrm>
            <a:off x="1696720" y="876935"/>
            <a:ext cx="5852159" cy="38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a:solidFill>
                  <a:schemeClr val="tx1">
                    <a:lumMod val="50000"/>
                    <a:lumOff val="50000"/>
                  </a:schemeClr>
                </a:solidFill>
              </a:rPr>
              <a:t>Partie Abonnement</a:t>
            </a:r>
          </a:p>
        </p:txBody>
      </p:sp>
      <p:pic>
        <p:nvPicPr>
          <p:cNvPr id="4" name="Image 3">
            <a:extLst>
              <a:ext uri="{FF2B5EF4-FFF2-40B4-BE49-F238E27FC236}">
                <a16:creationId xmlns:a16="http://schemas.microsoft.com/office/drawing/2014/main" id="{43D3243E-5FF2-4717-A3E4-2EA20FCEDC6D}"/>
              </a:ext>
            </a:extLst>
          </p:cNvPr>
          <p:cNvPicPr>
            <a:picLocks noChangeAspect="1"/>
          </p:cNvPicPr>
          <p:nvPr/>
        </p:nvPicPr>
        <p:blipFill>
          <a:blip r:embed="rId3"/>
          <a:stretch>
            <a:fillRect/>
          </a:stretch>
        </p:blipFill>
        <p:spPr>
          <a:xfrm>
            <a:off x="416017" y="1344295"/>
            <a:ext cx="8311966" cy="3741481"/>
          </a:xfrm>
          <a:prstGeom prst="rect">
            <a:avLst/>
          </a:prstGeom>
        </p:spPr>
      </p:pic>
      <p:sp>
        <p:nvSpPr>
          <p:cNvPr id="2" name="Espace réservé du numéro de diapositive 1">
            <a:extLst>
              <a:ext uri="{FF2B5EF4-FFF2-40B4-BE49-F238E27FC236}">
                <a16:creationId xmlns:a16="http://schemas.microsoft.com/office/drawing/2014/main" id="{E51E714D-C679-DC30-C768-E9B51EE779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33</a:t>
            </a:fld>
            <a:endParaRPr lang="fr-FR"/>
          </a:p>
        </p:txBody>
      </p:sp>
    </p:spTree>
    <p:extLst>
      <p:ext uri="{BB962C8B-B14F-4D97-AF65-F5344CB8AC3E}">
        <p14:creationId xmlns:p14="http://schemas.microsoft.com/office/powerpoint/2010/main" val="9698814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50" name="Google Shape;163;p16"/>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Interfaces</a:t>
            </a:r>
            <a:endParaRPr dirty="0"/>
          </a:p>
        </p:txBody>
      </p:sp>
      <p:sp>
        <p:nvSpPr>
          <p:cNvPr id="113" name="Google Shape;224;p17"/>
          <p:cNvSpPr/>
          <p:nvPr/>
        </p:nvSpPr>
        <p:spPr>
          <a:xfrm>
            <a:off x="0" y="0"/>
            <a:ext cx="1221021" cy="249000"/>
          </a:xfrm>
          <a:prstGeom prst="homePlate">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3;p16"/>
          <p:cNvSpPr txBox="1">
            <a:spLocks/>
          </p:cNvSpPr>
          <p:nvPr/>
        </p:nvSpPr>
        <p:spPr>
          <a:xfrm>
            <a:off x="1696720" y="876935"/>
            <a:ext cx="5852159" cy="38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a:solidFill>
                  <a:schemeClr val="tx1">
                    <a:lumMod val="50000"/>
                    <a:lumOff val="50000"/>
                  </a:schemeClr>
                </a:solidFill>
              </a:rPr>
              <a:t>Partie Abonnement</a:t>
            </a:r>
          </a:p>
        </p:txBody>
      </p:sp>
      <p:pic>
        <p:nvPicPr>
          <p:cNvPr id="6" name="Image 5">
            <a:extLst>
              <a:ext uri="{FF2B5EF4-FFF2-40B4-BE49-F238E27FC236}">
                <a16:creationId xmlns:a16="http://schemas.microsoft.com/office/drawing/2014/main" id="{DB247388-8026-6985-CBAA-8B1C7AD15094}"/>
              </a:ext>
            </a:extLst>
          </p:cNvPr>
          <p:cNvPicPr>
            <a:picLocks noChangeAspect="1"/>
          </p:cNvPicPr>
          <p:nvPr/>
        </p:nvPicPr>
        <p:blipFill>
          <a:blip r:embed="rId3"/>
          <a:stretch>
            <a:fillRect/>
          </a:stretch>
        </p:blipFill>
        <p:spPr>
          <a:xfrm>
            <a:off x="330693" y="1344295"/>
            <a:ext cx="8482614" cy="3798990"/>
          </a:xfrm>
          <a:prstGeom prst="rect">
            <a:avLst/>
          </a:prstGeom>
        </p:spPr>
      </p:pic>
      <p:sp>
        <p:nvSpPr>
          <p:cNvPr id="2" name="Espace réservé du numéro de diapositive 1">
            <a:extLst>
              <a:ext uri="{FF2B5EF4-FFF2-40B4-BE49-F238E27FC236}">
                <a16:creationId xmlns:a16="http://schemas.microsoft.com/office/drawing/2014/main" id="{DB2C6C6E-0AA6-83E8-6482-67F1876EC8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34</a:t>
            </a:fld>
            <a:endParaRPr lang="fr-FR"/>
          </a:p>
        </p:txBody>
      </p:sp>
    </p:spTree>
    <p:extLst>
      <p:ext uri="{BB962C8B-B14F-4D97-AF65-F5344CB8AC3E}">
        <p14:creationId xmlns:p14="http://schemas.microsoft.com/office/powerpoint/2010/main" val="260813996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50" name="Google Shape;163;p16"/>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a:t>Interfaces</a:t>
            </a:r>
            <a:endParaRPr dirty="0"/>
          </a:p>
        </p:txBody>
      </p:sp>
      <p:sp>
        <p:nvSpPr>
          <p:cNvPr id="113" name="Google Shape;224;p17"/>
          <p:cNvSpPr/>
          <p:nvPr/>
        </p:nvSpPr>
        <p:spPr>
          <a:xfrm>
            <a:off x="0" y="0"/>
            <a:ext cx="1221021" cy="249000"/>
          </a:xfrm>
          <a:prstGeom prst="homePlate">
            <a:avLst>
              <a:gd name="adj" fmla="val 50000"/>
            </a:avLst>
          </a:prstGeom>
          <a:ln>
            <a:noFill/>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3;p16"/>
          <p:cNvSpPr txBox="1">
            <a:spLocks/>
          </p:cNvSpPr>
          <p:nvPr/>
        </p:nvSpPr>
        <p:spPr>
          <a:xfrm>
            <a:off x="1696720" y="876935"/>
            <a:ext cx="5852159" cy="38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a:solidFill>
                  <a:schemeClr val="tx1">
                    <a:lumMod val="50000"/>
                    <a:lumOff val="50000"/>
                  </a:schemeClr>
                </a:solidFill>
              </a:rPr>
              <a:t>Partie Abonnement</a:t>
            </a:r>
          </a:p>
        </p:txBody>
      </p:sp>
      <p:pic>
        <p:nvPicPr>
          <p:cNvPr id="3" name="Image 2">
            <a:extLst>
              <a:ext uri="{FF2B5EF4-FFF2-40B4-BE49-F238E27FC236}">
                <a16:creationId xmlns:a16="http://schemas.microsoft.com/office/drawing/2014/main" id="{702409E6-603C-EF6F-FC0E-FA3587933F11}"/>
              </a:ext>
            </a:extLst>
          </p:cNvPr>
          <p:cNvPicPr>
            <a:picLocks noChangeAspect="1"/>
          </p:cNvPicPr>
          <p:nvPr/>
        </p:nvPicPr>
        <p:blipFill>
          <a:blip r:embed="rId3"/>
          <a:stretch>
            <a:fillRect/>
          </a:stretch>
        </p:blipFill>
        <p:spPr>
          <a:xfrm>
            <a:off x="363984" y="1345587"/>
            <a:ext cx="8416032" cy="3797913"/>
          </a:xfrm>
          <a:prstGeom prst="rect">
            <a:avLst/>
          </a:prstGeom>
        </p:spPr>
      </p:pic>
      <p:sp>
        <p:nvSpPr>
          <p:cNvPr id="2" name="Espace réservé du numéro de diapositive 1">
            <a:extLst>
              <a:ext uri="{FF2B5EF4-FFF2-40B4-BE49-F238E27FC236}">
                <a16:creationId xmlns:a16="http://schemas.microsoft.com/office/drawing/2014/main" id="{B4955D4A-C67B-C628-92FE-FCFB552CE5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35</a:t>
            </a:fld>
            <a:endParaRPr lang="fr-FR"/>
          </a:p>
        </p:txBody>
      </p:sp>
    </p:spTree>
    <p:extLst>
      <p:ext uri="{BB962C8B-B14F-4D97-AF65-F5344CB8AC3E}">
        <p14:creationId xmlns:p14="http://schemas.microsoft.com/office/powerpoint/2010/main" val="66719788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293;p32"/>
          <p:cNvGrpSpPr/>
          <p:nvPr/>
        </p:nvGrpSpPr>
        <p:grpSpPr>
          <a:xfrm flipH="1">
            <a:off x="937454" y="896018"/>
            <a:ext cx="7485851" cy="802286"/>
            <a:chOff x="4372850" y="3947399"/>
            <a:chExt cx="4304100" cy="782100"/>
          </a:xfrm>
        </p:grpSpPr>
        <p:sp>
          <p:nvSpPr>
            <p:cNvPr id="4" name="Google Shape;1309;p32"/>
            <p:cNvSpPr/>
            <p:nvPr/>
          </p:nvSpPr>
          <p:spPr>
            <a:xfrm flipH="1">
              <a:off x="4372850" y="3947399"/>
              <a:ext cx="4304100" cy="782100"/>
            </a:xfrm>
            <a:prstGeom prst="homePlate">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1310;p32"/>
            <p:cNvCxnSpPr>
              <a:stCxn id="4" idx="3"/>
            </p:cNvCxnSpPr>
            <p:nvPr/>
          </p:nvCxnSpPr>
          <p:spPr>
            <a:xfrm flipV="1">
              <a:off x="4372850" y="3947399"/>
              <a:ext cx="219901" cy="391050"/>
            </a:xfrm>
            <a:prstGeom prst="straightConnector1">
              <a:avLst/>
            </a:prstGeom>
            <a:noFill/>
            <a:ln w="28575" cap="flat" cmpd="sng">
              <a:solidFill>
                <a:schemeClr val="accent3"/>
              </a:solidFill>
              <a:prstDash val="solid"/>
              <a:round/>
              <a:headEnd type="none" w="med" len="med"/>
              <a:tailEnd type="none" w="med" len="med"/>
            </a:ln>
          </p:spPr>
        </p:cxnSp>
        <p:cxnSp>
          <p:nvCxnSpPr>
            <p:cNvPr id="6" name="Google Shape;1311;p32"/>
            <p:cNvCxnSpPr/>
            <p:nvPr/>
          </p:nvCxnSpPr>
          <p:spPr>
            <a:xfrm>
              <a:off x="4372850" y="4328663"/>
              <a:ext cx="229701" cy="400836"/>
            </a:xfrm>
            <a:prstGeom prst="straightConnector1">
              <a:avLst/>
            </a:prstGeom>
            <a:noFill/>
            <a:ln w="28575" cap="flat" cmpd="sng">
              <a:solidFill>
                <a:schemeClr val="accent3"/>
              </a:solidFill>
              <a:prstDash val="solid"/>
              <a:round/>
              <a:headEnd type="none" w="med" len="med"/>
              <a:tailEnd type="none" w="med" len="med"/>
            </a:ln>
          </p:spPr>
        </p:cxnSp>
        <p:sp>
          <p:nvSpPr>
            <p:cNvPr id="7" name="Google Shape;1317;p32"/>
            <p:cNvSpPr txBox="1"/>
            <p:nvPr/>
          </p:nvSpPr>
          <p:spPr>
            <a:xfrm>
              <a:off x="4661917" y="4067848"/>
              <a:ext cx="481200" cy="56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3"/>
                  </a:solidFill>
                  <a:latin typeface="Fira Sans Extra Condensed Medium"/>
                  <a:ea typeface="Fira Sans Extra Condensed Medium"/>
                  <a:cs typeface="Fira Sans Extra Condensed Medium"/>
                  <a:sym typeface="Fira Sans Extra Condensed Medium"/>
                </a:rPr>
                <a:t>6</a:t>
              </a:r>
              <a:endParaRPr sz="3600" dirty="0">
                <a:solidFill>
                  <a:schemeClr val="accent3"/>
                </a:solidFill>
                <a:latin typeface="Fira Sans Extra Condensed Medium"/>
                <a:ea typeface="Fira Sans Extra Condensed Medium"/>
                <a:cs typeface="Fira Sans Extra Condensed Medium"/>
                <a:sym typeface="Fira Sans Extra Condensed Medium"/>
              </a:endParaRPr>
            </a:p>
          </p:txBody>
        </p:sp>
        <p:sp>
          <p:nvSpPr>
            <p:cNvPr id="9" name="Google Shape;1334;p32"/>
            <p:cNvSpPr txBox="1"/>
            <p:nvPr/>
          </p:nvSpPr>
          <p:spPr>
            <a:xfrm>
              <a:off x="5342511" y="4222949"/>
              <a:ext cx="2584827" cy="251400"/>
            </a:xfrm>
            <a:prstGeom prst="rect">
              <a:avLst/>
            </a:prstGeom>
            <a:noFill/>
            <a:ln>
              <a:noFill/>
            </a:ln>
          </p:spPr>
          <p:txBody>
            <a:bodyPr spcFirstLastPara="1" wrap="square" lIns="91425" tIns="91425" rIns="91425" bIns="91425" anchor="ctr" anchorCtr="0">
              <a:noAutofit/>
            </a:bodyPr>
            <a:lstStyle/>
            <a:p>
              <a:pPr lvl="0" algn="ctr"/>
              <a:r>
                <a:rPr lang="en-US" sz="3200" dirty="0">
                  <a:solidFill>
                    <a:schemeClr val="accent3"/>
                  </a:solidFill>
                  <a:latin typeface="Fira Sans Extra Condensed Medium"/>
                  <a:ea typeface="Fira Sans Extra Condensed Medium"/>
                  <a:cs typeface="Fira Sans Extra Condensed Medium"/>
                  <a:sym typeface="Fira Sans Extra Condensed Medium"/>
                </a:rPr>
                <a:t>Conclusion &amp; Perspectives</a:t>
              </a:r>
            </a:p>
          </p:txBody>
        </p:sp>
      </p:grpSp>
      <p:sp>
        <p:nvSpPr>
          <p:cNvPr id="13" name="Google Shape;94;p15"/>
          <p:cNvSpPr/>
          <p:nvPr/>
        </p:nvSpPr>
        <p:spPr>
          <a:xfrm>
            <a:off x="1334894" y="1078854"/>
            <a:ext cx="45720" cy="24566"/>
          </a:xfrm>
          <a:custGeom>
            <a:avLst/>
            <a:gdLst/>
            <a:ahLst/>
            <a:cxnLst/>
            <a:rect l="l" t="t" r="r" b="b"/>
            <a:pathLst>
              <a:path w="1" h="617" fill="none" extrusionOk="0">
                <a:moveTo>
                  <a:pt x="0" y="617"/>
                </a:moveTo>
                <a:lnTo>
                  <a:pt x="0" y="1"/>
                </a:lnTo>
              </a:path>
            </a:pathLst>
          </a:custGeom>
          <a:solidFill>
            <a:srgbClr val="F2EFF2"/>
          </a:solidFill>
          <a:ln w="97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 name="Imag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5439" y="1805827"/>
            <a:ext cx="4861395" cy="3242551"/>
          </a:xfrm>
          <a:prstGeom prst="rect">
            <a:avLst/>
          </a:prstGeom>
        </p:spPr>
      </p:pic>
      <p:sp>
        <p:nvSpPr>
          <p:cNvPr id="53" name="Google Shape;83;p15"/>
          <p:cNvSpPr/>
          <p:nvPr/>
        </p:nvSpPr>
        <p:spPr>
          <a:xfrm>
            <a:off x="1212227" y="1130089"/>
            <a:ext cx="211244" cy="232480"/>
          </a:xfrm>
          <a:custGeom>
            <a:avLst/>
            <a:gdLst/>
            <a:ahLst/>
            <a:cxnLst/>
            <a:rect l="l" t="t" r="r" b="b"/>
            <a:pathLst>
              <a:path w="5593" h="5839" extrusionOk="0">
                <a:moveTo>
                  <a:pt x="2865" y="1"/>
                </a:moveTo>
                <a:cubicBezTo>
                  <a:pt x="2764" y="1"/>
                  <a:pt x="2661" y="6"/>
                  <a:pt x="2557" y="18"/>
                </a:cubicBezTo>
                <a:cubicBezTo>
                  <a:pt x="1347" y="155"/>
                  <a:pt x="343" y="1114"/>
                  <a:pt x="160" y="2323"/>
                </a:cubicBezTo>
                <a:cubicBezTo>
                  <a:pt x="1" y="3328"/>
                  <a:pt x="411" y="4241"/>
                  <a:pt x="1096" y="4834"/>
                </a:cubicBezTo>
                <a:cubicBezTo>
                  <a:pt x="1393" y="5085"/>
                  <a:pt x="1576" y="5450"/>
                  <a:pt x="1576" y="5838"/>
                </a:cubicBezTo>
                <a:lnTo>
                  <a:pt x="4155" y="5838"/>
                </a:lnTo>
                <a:cubicBezTo>
                  <a:pt x="4155" y="5450"/>
                  <a:pt x="4315" y="5085"/>
                  <a:pt x="4611" y="4834"/>
                </a:cubicBezTo>
                <a:cubicBezTo>
                  <a:pt x="5205" y="4332"/>
                  <a:pt x="5593" y="3579"/>
                  <a:pt x="5593" y="2734"/>
                </a:cubicBezTo>
                <a:cubicBezTo>
                  <a:pt x="5593" y="1237"/>
                  <a:pt x="4371" y="1"/>
                  <a:pt x="2865" y="1"/>
                </a:cubicBezTo>
                <a:close/>
              </a:path>
            </a:pathLst>
          </a:custGeom>
          <a:solidFill>
            <a:srgbClr val="F2EFF2"/>
          </a:solidFill>
          <a:ln w="9525" cap="flat" cmpd="sng">
            <a:solidFill>
              <a:schemeClr val="accent1">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86;p15"/>
          <p:cNvSpPr/>
          <p:nvPr/>
        </p:nvSpPr>
        <p:spPr>
          <a:xfrm>
            <a:off x="1271854" y="1362529"/>
            <a:ext cx="97446" cy="58210"/>
          </a:xfrm>
          <a:custGeom>
            <a:avLst/>
            <a:gdLst/>
            <a:ahLst/>
            <a:cxnLst/>
            <a:rect l="l" t="t" r="r" b="b"/>
            <a:pathLst>
              <a:path w="2580" h="1462" fill="none" extrusionOk="0">
                <a:moveTo>
                  <a:pt x="1279" y="1461"/>
                </a:moveTo>
                <a:lnTo>
                  <a:pt x="1279" y="1461"/>
                </a:lnTo>
                <a:cubicBezTo>
                  <a:pt x="571" y="1461"/>
                  <a:pt x="1" y="891"/>
                  <a:pt x="1" y="160"/>
                </a:cubicBezTo>
                <a:lnTo>
                  <a:pt x="1" y="0"/>
                </a:lnTo>
                <a:lnTo>
                  <a:pt x="2580" y="0"/>
                </a:lnTo>
                <a:lnTo>
                  <a:pt x="2580" y="160"/>
                </a:lnTo>
                <a:cubicBezTo>
                  <a:pt x="2580" y="891"/>
                  <a:pt x="1986" y="1461"/>
                  <a:pt x="1279" y="1461"/>
                </a:cubicBezTo>
                <a:close/>
              </a:path>
            </a:pathLst>
          </a:custGeom>
          <a:solidFill>
            <a:srgbClr val="F2EFF2"/>
          </a:solidFill>
          <a:ln w="97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94;p15"/>
          <p:cNvSpPr/>
          <p:nvPr/>
        </p:nvSpPr>
        <p:spPr>
          <a:xfrm>
            <a:off x="1294989" y="1076751"/>
            <a:ext cx="45720" cy="24566"/>
          </a:xfrm>
          <a:custGeom>
            <a:avLst/>
            <a:gdLst/>
            <a:ahLst/>
            <a:cxnLst/>
            <a:rect l="l" t="t" r="r" b="b"/>
            <a:pathLst>
              <a:path w="1" h="617" fill="none" extrusionOk="0">
                <a:moveTo>
                  <a:pt x="0" y="617"/>
                </a:moveTo>
                <a:lnTo>
                  <a:pt x="0" y="1"/>
                </a:lnTo>
              </a:path>
            </a:pathLst>
          </a:custGeom>
          <a:solidFill>
            <a:srgbClr val="F2EFF2"/>
          </a:solidFill>
          <a:ln w="97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98;p15"/>
          <p:cNvSpPr/>
          <p:nvPr/>
        </p:nvSpPr>
        <p:spPr>
          <a:xfrm>
            <a:off x="1444932" y="1233489"/>
            <a:ext cx="45720" cy="40"/>
          </a:xfrm>
          <a:custGeom>
            <a:avLst/>
            <a:gdLst/>
            <a:ahLst/>
            <a:cxnLst/>
            <a:rect l="l" t="t" r="r" b="b"/>
            <a:pathLst>
              <a:path w="617" h="1" fill="none" extrusionOk="0">
                <a:moveTo>
                  <a:pt x="1" y="0"/>
                </a:moveTo>
                <a:lnTo>
                  <a:pt x="617" y="0"/>
                </a:lnTo>
              </a:path>
            </a:pathLst>
          </a:custGeom>
          <a:solidFill>
            <a:srgbClr val="F2EFF2"/>
          </a:solidFill>
          <a:ln w="97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00;p15"/>
          <p:cNvSpPr/>
          <p:nvPr/>
        </p:nvSpPr>
        <p:spPr>
          <a:xfrm>
            <a:off x="1149585" y="1238944"/>
            <a:ext cx="45720" cy="40"/>
          </a:xfrm>
          <a:custGeom>
            <a:avLst/>
            <a:gdLst/>
            <a:ahLst/>
            <a:cxnLst/>
            <a:rect l="l" t="t" r="r" b="b"/>
            <a:pathLst>
              <a:path w="617" h="1" fill="none" extrusionOk="0">
                <a:moveTo>
                  <a:pt x="617" y="0"/>
                </a:moveTo>
                <a:lnTo>
                  <a:pt x="0" y="0"/>
                </a:lnTo>
              </a:path>
            </a:pathLst>
          </a:custGeom>
          <a:solidFill>
            <a:srgbClr val="F2EFF2"/>
          </a:solidFill>
          <a:ln w="970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 name="Connecteur droit 57"/>
          <p:cNvCxnSpPr/>
          <p:nvPr/>
        </p:nvCxnSpPr>
        <p:spPr>
          <a:xfrm flipH="1" flipV="1">
            <a:off x="1289713" y="1263829"/>
            <a:ext cx="3489" cy="97927"/>
          </a:xfrm>
          <a:prstGeom prst="line">
            <a:avLst/>
          </a:prstGeom>
        </p:spPr>
        <p:style>
          <a:lnRef idx="1">
            <a:schemeClr val="accent3"/>
          </a:lnRef>
          <a:fillRef idx="0">
            <a:schemeClr val="accent3"/>
          </a:fillRef>
          <a:effectRef idx="0">
            <a:schemeClr val="accent3"/>
          </a:effectRef>
          <a:fontRef idx="minor">
            <a:schemeClr val="tx1"/>
          </a:fontRef>
        </p:style>
      </p:cxnSp>
      <p:cxnSp>
        <p:nvCxnSpPr>
          <p:cNvPr id="59" name="Connecteur droit 58"/>
          <p:cNvCxnSpPr/>
          <p:nvPr/>
        </p:nvCxnSpPr>
        <p:spPr>
          <a:xfrm flipV="1">
            <a:off x="1346965" y="1263829"/>
            <a:ext cx="4115" cy="103159"/>
          </a:xfrm>
          <a:prstGeom prst="line">
            <a:avLst/>
          </a:prstGeom>
        </p:spPr>
        <p:style>
          <a:lnRef idx="1">
            <a:schemeClr val="accent3"/>
          </a:lnRef>
          <a:fillRef idx="0">
            <a:schemeClr val="accent3"/>
          </a:fillRef>
          <a:effectRef idx="0">
            <a:schemeClr val="accent3"/>
          </a:effectRef>
          <a:fontRef idx="minor">
            <a:schemeClr val="tx1"/>
          </a:fontRef>
        </p:style>
      </p:cxnSp>
      <p:cxnSp>
        <p:nvCxnSpPr>
          <p:cNvPr id="60" name="Connecteur droit 59"/>
          <p:cNvCxnSpPr/>
          <p:nvPr/>
        </p:nvCxnSpPr>
        <p:spPr>
          <a:xfrm>
            <a:off x="1271854" y="1297160"/>
            <a:ext cx="99122" cy="2"/>
          </a:xfrm>
          <a:prstGeom prst="line">
            <a:avLst/>
          </a:prstGeom>
        </p:spPr>
        <p:style>
          <a:lnRef idx="1">
            <a:schemeClr val="accent3"/>
          </a:lnRef>
          <a:fillRef idx="0">
            <a:schemeClr val="accent3"/>
          </a:fillRef>
          <a:effectRef idx="0">
            <a:schemeClr val="accent3"/>
          </a:effectRef>
          <a:fontRef idx="minor">
            <a:schemeClr val="tx1"/>
          </a:fontRef>
        </p:style>
      </p:cxnSp>
      <p:sp>
        <p:nvSpPr>
          <p:cNvPr id="2" name="Espace réservé du numéro de diapositive 1">
            <a:extLst>
              <a:ext uri="{FF2B5EF4-FFF2-40B4-BE49-F238E27FC236}">
                <a16:creationId xmlns:a16="http://schemas.microsoft.com/office/drawing/2014/main" id="{29ADDC59-1938-8C4D-6EED-07DDD2059C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36</a:t>
            </a:fld>
            <a:endParaRPr lang="fr-FR"/>
          </a:p>
        </p:txBody>
      </p:sp>
    </p:spTree>
    <p:extLst>
      <p:ext uri="{BB962C8B-B14F-4D97-AF65-F5344CB8AC3E}">
        <p14:creationId xmlns:p14="http://schemas.microsoft.com/office/powerpoint/2010/main" val="477499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293;p32"/>
          <p:cNvGrpSpPr/>
          <p:nvPr/>
        </p:nvGrpSpPr>
        <p:grpSpPr>
          <a:xfrm flipH="1">
            <a:off x="937198" y="896017"/>
            <a:ext cx="7486108" cy="802287"/>
            <a:chOff x="4372850" y="3947398"/>
            <a:chExt cx="4304248" cy="782101"/>
          </a:xfrm>
        </p:grpSpPr>
        <p:sp>
          <p:nvSpPr>
            <p:cNvPr id="4" name="Google Shape;1309;p32"/>
            <p:cNvSpPr/>
            <p:nvPr/>
          </p:nvSpPr>
          <p:spPr>
            <a:xfrm flipH="1">
              <a:off x="4372850" y="3947399"/>
              <a:ext cx="4304100" cy="782100"/>
            </a:xfrm>
            <a:prstGeom prst="homePlate">
              <a:avLst>
                <a:gd name="adj"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1310;p32"/>
            <p:cNvCxnSpPr/>
            <p:nvPr/>
          </p:nvCxnSpPr>
          <p:spPr>
            <a:xfrm flipH="1" flipV="1">
              <a:off x="4372850" y="3947398"/>
              <a:ext cx="0" cy="754339"/>
            </a:xfrm>
            <a:prstGeom prst="straightConnector1">
              <a:avLst/>
            </a:prstGeom>
            <a:noFill/>
            <a:ln w="28575" cap="flat" cmpd="sng">
              <a:solidFill>
                <a:schemeClr val="tx2">
                  <a:lumMod val="50000"/>
                </a:schemeClr>
              </a:solidFill>
              <a:prstDash val="solid"/>
              <a:round/>
              <a:headEnd type="none" w="med" len="med"/>
              <a:tailEnd type="none" w="med" len="med"/>
            </a:ln>
          </p:spPr>
        </p:cxnSp>
        <p:cxnSp>
          <p:nvCxnSpPr>
            <p:cNvPr id="6" name="Google Shape;1311;p32"/>
            <p:cNvCxnSpPr/>
            <p:nvPr/>
          </p:nvCxnSpPr>
          <p:spPr>
            <a:xfrm flipH="1">
              <a:off x="8677097" y="3947398"/>
              <a:ext cx="1" cy="754339"/>
            </a:xfrm>
            <a:prstGeom prst="straightConnector1">
              <a:avLst/>
            </a:prstGeom>
            <a:noFill/>
            <a:ln w="28575" cap="flat" cmpd="sng">
              <a:solidFill>
                <a:schemeClr val="tx2">
                  <a:lumMod val="50000"/>
                </a:schemeClr>
              </a:solidFill>
              <a:prstDash val="solid"/>
              <a:round/>
              <a:headEnd type="none" w="med" len="med"/>
              <a:tailEnd type="none" w="med" len="med"/>
            </a:ln>
          </p:spPr>
        </p:cxnSp>
        <p:sp>
          <p:nvSpPr>
            <p:cNvPr id="8" name="Google Shape;1334;p32"/>
            <p:cNvSpPr txBox="1"/>
            <p:nvPr/>
          </p:nvSpPr>
          <p:spPr>
            <a:xfrm>
              <a:off x="5232560" y="4212748"/>
              <a:ext cx="2584827" cy="251400"/>
            </a:xfrm>
            <a:prstGeom prst="rect">
              <a:avLst/>
            </a:prstGeom>
            <a:noFill/>
            <a:ln>
              <a:noFill/>
            </a:ln>
          </p:spPr>
          <p:txBody>
            <a:bodyPr spcFirstLastPara="1" wrap="square" lIns="91425" tIns="91425" rIns="91425" bIns="91425" anchor="ctr" anchorCtr="0">
              <a:noAutofit/>
            </a:bodyPr>
            <a:lstStyle/>
            <a:p>
              <a:pPr lvl="0" algn="ctr"/>
              <a:r>
                <a:rPr lang="fr-FR" sz="3200" dirty="0">
                  <a:solidFill>
                    <a:schemeClr val="tx2">
                      <a:lumMod val="50000"/>
                    </a:schemeClr>
                  </a:solidFill>
                  <a:latin typeface="Fira Sans Extra Condensed Medium"/>
                  <a:ea typeface="Fira Sans Extra Condensed Medium"/>
                  <a:cs typeface="Fira Sans Extra Condensed Medium"/>
                  <a:sym typeface="Fira Sans Extra Condensed Medium"/>
                </a:rPr>
                <a:t>Merci pour votre attention</a:t>
              </a:r>
              <a:endParaRPr lang="en-US" sz="3200" dirty="0">
                <a:solidFill>
                  <a:schemeClr val="tx2">
                    <a:lumMod val="50000"/>
                  </a:schemeClr>
                </a:solidFill>
                <a:latin typeface="Fira Sans Extra Condensed Medium"/>
                <a:ea typeface="Fira Sans Extra Condensed Medium"/>
                <a:cs typeface="Fira Sans Extra Condensed Medium"/>
                <a:sym typeface="Fira Sans Extra Condensed Medium"/>
              </a:endParaRPr>
            </a:p>
          </p:txBody>
        </p:sp>
      </p:grpSp>
      <p:pic>
        <p:nvPicPr>
          <p:cNvPr id="10" name="Image 9"/>
          <p:cNvPicPr>
            <a:picLocks noChangeAspect="1"/>
          </p:cNvPicPr>
          <p:nvPr/>
        </p:nvPicPr>
        <p:blipFill rotWithShape="1">
          <a:blip r:embed="rId3">
            <a:extLst>
              <a:ext uri="{28A0092B-C50C-407E-A947-70E740481C1C}">
                <a14:useLocalDpi xmlns:a14="http://schemas.microsoft.com/office/drawing/2010/main" val="0"/>
              </a:ext>
            </a:extLst>
          </a:blip>
          <a:srcRect t="63995" b="5449"/>
          <a:stretch/>
        </p:blipFill>
        <p:spPr>
          <a:xfrm>
            <a:off x="2063819" y="2383674"/>
            <a:ext cx="5232866" cy="1865488"/>
          </a:xfrm>
          <a:prstGeom prst="rect">
            <a:avLst/>
          </a:prstGeom>
        </p:spPr>
      </p:pic>
      <p:sp>
        <p:nvSpPr>
          <p:cNvPr id="2" name="Espace réservé du numéro de diapositive 1">
            <a:extLst>
              <a:ext uri="{FF2B5EF4-FFF2-40B4-BE49-F238E27FC236}">
                <a16:creationId xmlns:a16="http://schemas.microsoft.com/office/drawing/2014/main" id="{E0C5F3E8-F5B6-BEDC-8FB7-5FB54D26D2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37</a:t>
            </a:fld>
            <a:endParaRPr lang="fr-FR"/>
          </a:p>
        </p:txBody>
      </p:sp>
    </p:spTree>
    <p:extLst>
      <p:ext uri="{BB962C8B-B14F-4D97-AF65-F5344CB8AC3E}">
        <p14:creationId xmlns:p14="http://schemas.microsoft.com/office/powerpoint/2010/main" val="36911399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5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grpSp>
        <p:nvGrpSpPr>
          <p:cNvPr id="1293" name="Google Shape;1293;p32"/>
          <p:cNvGrpSpPr/>
          <p:nvPr/>
        </p:nvGrpSpPr>
        <p:grpSpPr>
          <a:xfrm>
            <a:off x="482650" y="2118483"/>
            <a:ext cx="8280350" cy="782100"/>
            <a:chOff x="457250" y="2192850"/>
            <a:chExt cx="4313900" cy="782100"/>
          </a:xfrm>
        </p:grpSpPr>
        <p:sp>
          <p:nvSpPr>
            <p:cNvPr id="1300" name="Google Shape;1300;p32"/>
            <p:cNvSpPr/>
            <p:nvPr/>
          </p:nvSpPr>
          <p:spPr>
            <a:xfrm>
              <a:off x="457250" y="2192850"/>
              <a:ext cx="4304100" cy="782100"/>
            </a:xfrm>
            <a:prstGeom prst="homePlate">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1" name="Google Shape;1301;p32"/>
            <p:cNvCxnSpPr>
              <a:stCxn id="1300" idx="3"/>
            </p:cNvCxnSpPr>
            <p:nvPr/>
          </p:nvCxnSpPr>
          <p:spPr>
            <a:xfrm flipH="1" flipV="1">
              <a:off x="4560054" y="2192850"/>
              <a:ext cx="201296" cy="391050"/>
            </a:xfrm>
            <a:prstGeom prst="straightConnector1">
              <a:avLst/>
            </a:prstGeom>
            <a:noFill/>
            <a:ln w="28575" cap="flat" cmpd="sng">
              <a:solidFill>
                <a:schemeClr val="accent4"/>
              </a:solidFill>
              <a:prstDash val="solid"/>
              <a:round/>
              <a:headEnd type="none" w="med" len="med"/>
              <a:tailEnd type="none" w="med" len="med"/>
            </a:ln>
          </p:spPr>
        </p:cxnSp>
        <p:cxnSp>
          <p:nvCxnSpPr>
            <p:cNvPr id="1302" name="Google Shape;1302;p32"/>
            <p:cNvCxnSpPr/>
            <p:nvPr/>
          </p:nvCxnSpPr>
          <p:spPr>
            <a:xfrm flipH="1">
              <a:off x="4560054" y="2574125"/>
              <a:ext cx="211096" cy="400825"/>
            </a:xfrm>
            <a:prstGeom prst="straightConnector1">
              <a:avLst/>
            </a:prstGeom>
            <a:noFill/>
            <a:ln w="28575" cap="flat" cmpd="sng">
              <a:solidFill>
                <a:schemeClr val="accent4"/>
              </a:solidFill>
              <a:prstDash val="solid"/>
              <a:round/>
              <a:headEnd type="none" w="med" len="med"/>
              <a:tailEnd type="none" w="med" len="med"/>
            </a:ln>
          </p:spPr>
        </p:cxnSp>
        <p:sp>
          <p:nvSpPr>
            <p:cNvPr id="1314" name="Google Shape;1314;p32"/>
            <p:cNvSpPr txBox="1"/>
            <p:nvPr/>
          </p:nvSpPr>
          <p:spPr>
            <a:xfrm>
              <a:off x="4069054" y="2303100"/>
              <a:ext cx="481200" cy="56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4"/>
                  </a:solidFill>
                  <a:latin typeface="Fira Sans Extra Condensed Medium"/>
                  <a:ea typeface="Fira Sans Extra Condensed Medium"/>
                  <a:cs typeface="Fira Sans Extra Condensed Medium"/>
                  <a:sym typeface="Fira Sans Extra Condensed Medium"/>
                </a:rPr>
                <a:t>2</a:t>
              </a:r>
              <a:endParaRPr sz="36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1322" name="Google Shape;1322;p32"/>
            <p:cNvSpPr txBox="1"/>
            <p:nvPr/>
          </p:nvSpPr>
          <p:spPr>
            <a:xfrm>
              <a:off x="1211580" y="2249400"/>
              <a:ext cx="2795439" cy="615300"/>
            </a:xfrm>
            <a:prstGeom prst="rect">
              <a:avLst/>
            </a:prstGeom>
            <a:noFill/>
            <a:ln>
              <a:noFill/>
            </a:ln>
          </p:spPr>
          <p:txBody>
            <a:bodyPr spcFirstLastPara="1" wrap="square" lIns="91425" tIns="91425" rIns="91425" bIns="91425" anchor="ctr" anchorCtr="0">
              <a:noAutofit/>
            </a:bodyPr>
            <a:lstStyle/>
            <a:p>
              <a:pPr lvl="0" algn="ctr"/>
              <a:r>
                <a:rPr lang="en-US" sz="4000" dirty="0">
                  <a:solidFill>
                    <a:schemeClr val="accent4"/>
                  </a:solidFill>
                  <a:latin typeface="Fira Sans Extra Condensed Medium"/>
                  <a:ea typeface="Fira Sans Extra Condensed Medium"/>
                  <a:cs typeface="Fira Sans Extra Condensed Medium"/>
                  <a:sym typeface="Fira Sans Extra Condensed Medium"/>
                </a:rPr>
                <a:t>Contexte général </a:t>
              </a:r>
              <a:r>
                <a:rPr lang="en-US" sz="2800" dirty="0">
                  <a:solidFill>
                    <a:schemeClr val="accent4"/>
                  </a:solidFill>
                  <a:latin typeface="Fira Sans Extra Condensed Medium"/>
                  <a:ea typeface="Fira Sans Extra Condensed Medium"/>
                  <a:cs typeface="Fira Sans Extra Condensed Medium"/>
                  <a:sym typeface="Fira Sans Extra Condensed Medium"/>
                </a:rPr>
                <a:t> </a:t>
              </a:r>
              <a:r>
                <a:rPr lang="en-US" sz="4000" dirty="0">
                  <a:solidFill>
                    <a:schemeClr val="accent4"/>
                  </a:solidFill>
                  <a:latin typeface="Fira Sans Extra Condensed Medium"/>
                  <a:ea typeface="Fira Sans Extra Condensed Medium"/>
                  <a:cs typeface="Fira Sans Extra Condensed Medium"/>
                  <a:sym typeface="Fira Sans Extra Condensed Medium"/>
                </a:rPr>
                <a:t>du</a:t>
              </a:r>
              <a:r>
                <a:rPr lang="en-US" sz="2800" dirty="0">
                  <a:solidFill>
                    <a:schemeClr val="accent4"/>
                  </a:solidFill>
                  <a:latin typeface="Fira Sans Extra Condensed Medium"/>
                  <a:ea typeface="Fira Sans Extra Condensed Medium"/>
                  <a:cs typeface="Fira Sans Extra Condensed Medium"/>
                  <a:sym typeface="Fira Sans Extra Condensed Medium"/>
                </a:rPr>
                <a:t> </a:t>
              </a:r>
              <a:r>
                <a:rPr lang="en-US" sz="4000" dirty="0">
                  <a:solidFill>
                    <a:schemeClr val="accent4"/>
                  </a:solidFill>
                  <a:latin typeface="Fira Sans Extra Condensed Medium"/>
                  <a:ea typeface="Fira Sans Extra Condensed Medium"/>
                  <a:cs typeface="Fira Sans Extra Condensed Medium"/>
                  <a:sym typeface="Fira Sans Extra Condensed Medium"/>
                </a:rPr>
                <a:t>projet</a:t>
              </a:r>
              <a:endParaRPr lang="en-US" sz="2800" dirty="0">
                <a:solidFill>
                  <a:schemeClr val="accent4"/>
                </a:solidFill>
                <a:latin typeface="Fira Sans Extra Condensed Medium"/>
                <a:ea typeface="Fira Sans Extra Condensed Medium"/>
                <a:cs typeface="Fira Sans Extra Condensed Medium"/>
                <a:sym typeface="Fira Sans Extra Condensed Medium"/>
              </a:endParaRPr>
            </a:p>
          </p:txBody>
        </p:sp>
      </p:grpSp>
      <p:sp>
        <p:nvSpPr>
          <p:cNvPr id="79" name="Google Shape;344;p18"/>
          <p:cNvSpPr/>
          <p:nvPr/>
        </p:nvSpPr>
        <p:spPr>
          <a:xfrm>
            <a:off x="791253" y="2365232"/>
            <a:ext cx="385323" cy="365733"/>
          </a:xfrm>
          <a:custGeom>
            <a:avLst/>
            <a:gdLst/>
            <a:ahLst/>
            <a:cxnLst/>
            <a:rect l="l" t="t" r="r" b="b"/>
            <a:pathLst>
              <a:path w="7442" h="7442" fill="none" extrusionOk="0">
                <a:moveTo>
                  <a:pt x="3721" y="5638"/>
                </a:moveTo>
                <a:cubicBezTo>
                  <a:pt x="2648" y="5638"/>
                  <a:pt x="1781" y="4771"/>
                  <a:pt x="1781" y="3721"/>
                </a:cubicBezTo>
                <a:cubicBezTo>
                  <a:pt x="1781" y="2648"/>
                  <a:pt x="2648" y="1804"/>
                  <a:pt x="3721" y="1804"/>
                </a:cubicBezTo>
                <a:cubicBezTo>
                  <a:pt x="4771" y="1804"/>
                  <a:pt x="5639" y="2648"/>
                  <a:pt x="5639" y="3721"/>
                </a:cubicBezTo>
                <a:cubicBezTo>
                  <a:pt x="5639" y="4771"/>
                  <a:pt x="4771" y="5638"/>
                  <a:pt x="3721" y="5638"/>
                </a:cubicBezTo>
                <a:close/>
                <a:moveTo>
                  <a:pt x="7442" y="4543"/>
                </a:moveTo>
                <a:lnTo>
                  <a:pt x="7442" y="2877"/>
                </a:lnTo>
                <a:lnTo>
                  <a:pt x="6848" y="2877"/>
                </a:lnTo>
                <a:cubicBezTo>
                  <a:pt x="6780" y="2603"/>
                  <a:pt x="6666" y="2329"/>
                  <a:pt x="6529" y="2100"/>
                </a:cubicBezTo>
                <a:lnTo>
                  <a:pt x="6940" y="1667"/>
                </a:lnTo>
                <a:lnTo>
                  <a:pt x="5753" y="503"/>
                </a:lnTo>
                <a:lnTo>
                  <a:pt x="5342" y="914"/>
                </a:lnTo>
                <a:cubicBezTo>
                  <a:pt x="5091" y="777"/>
                  <a:pt x="4840" y="662"/>
                  <a:pt x="4543" y="571"/>
                </a:cubicBezTo>
                <a:lnTo>
                  <a:pt x="4543" y="1"/>
                </a:lnTo>
                <a:lnTo>
                  <a:pt x="2877" y="1"/>
                </a:lnTo>
                <a:lnTo>
                  <a:pt x="2877" y="571"/>
                </a:lnTo>
                <a:cubicBezTo>
                  <a:pt x="2603" y="662"/>
                  <a:pt x="2329" y="777"/>
                  <a:pt x="2078" y="914"/>
                </a:cubicBezTo>
                <a:lnTo>
                  <a:pt x="1667" y="503"/>
                </a:lnTo>
                <a:lnTo>
                  <a:pt x="503" y="1667"/>
                </a:lnTo>
                <a:lnTo>
                  <a:pt x="914" y="2100"/>
                </a:lnTo>
                <a:cubicBezTo>
                  <a:pt x="777" y="2329"/>
                  <a:pt x="663" y="2603"/>
                  <a:pt x="571" y="2877"/>
                </a:cubicBezTo>
                <a:lnTo>
                  <a:pt x="1" y="2877"/>
                </a:lnTo>
                <a:lnTo>
                  <a:pt x="1" y="4543"/>
                </a:lnTo>
                <a:lnTo>
                  <a:pt x="571" y="4543"/>
                </a:lnTo>
                <a:cubicBezTo>
                  <a:pt x="663" y="4840"/>
                  <a:pt x="777" y="5091"/>
                  <a:pt x="914" y="5342"/>
                </a:cubicBezTo>
                <a:lnTo>
                  <a:pt x="503" y="5753"/>
                </a:lnTo>
                <a:lnTo>
                  <a:pt x="1667" y="6939"/>
                </a:lnTo>
                <a:lnTo>
                  <a:pt x="2078" y="6529"/>
                </a:lnTo>
                <a:cubicBezTo>
                  <a:pt x="2329" y="6666"/>
                  <a:pt x="2603" y="6780"/>
                  <a:pt x="2877" y="6848"/>
                </a:cubicBezTo>
                <a:lnTo>
                  <a:pt x="2877" y="7442"/>
                </a:lnTo>
                <a:lnTo>
                  <a:pt x="4543" y="7442"/>
                </a:lnTo>
                <a:lnTo>
                  <a:pt x="4543" y="6848"/>
                </a:lnTo>
                <a:cubicBezTo>
                  <a:pt x="4840" y="6780"/>
                  <a:pt x="5091" y="6666"/>
                  <a:pt x="5342" y="6529"/>
                </a:cubicBezTo>
                <a:lnTo>
                  <a:pt x="5753" y="6939"/>
                </a:lnTo>
                <a:lnTo>
                  <a:pt x="6940" y="5753"/>
                </a:lnTo>
                <a:lnTo>
                  <a:pt x="6529" y="5342"/>
                </a:lnTo>
                <a:cubicBezTo>
                  <a:pt x="6666" y="5091"/>
                  <a:pt x="6780" y="4840"/>
                  <a:pt x="6848" y="4543"/>
                </a:cubicBezTo>
                <a:close/>
              </a:path>
            </a:pathLst>
          </a:custGeom>
          <a:gradFill>
            <a:gsLst>
              <a:gs pos="0">
                <a:srgbClr val="FFFFFF"/>
              </a:gs>
              <a:gs pos="100000">
                <a:srgbClr val="EFEFEF"/>
              </a:gs>
            </a:gsLst>
            <a:path path="circle">
              <a:fillToRect r="100000" b="100000"/>
            </a:path>
            <a:tileRect l="-100000" t="-100000"/>
          </a:gradFill>
          <a:ln w="97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46;p18"/>
          <p:cNvSpPr/>
          <p:nvPr/>
        </p:nvSpPr>
        <p:spPr>
          <a:xfrm>
            <a:off x="1176247" y="2247781"/>
            <a:ext cx="235502" cy="234902"/>
          </a:xfrm>
          <a:custGeom>
            <a:avLst/>
            <a:gdLst/>
            <a:ahLst/>
            <a:cxnLst/>
            <a:rect l="l" t="t" r="r" b="b"/>
            <a:pathLst>
              <a:path w="5160" h="5159" fill="none" extrusionOk="0">
                <a:moveTo>
                  <a:pt x="2580" y="3903"/>
                </a:moveTo>
                <a:cubicBezTo>
                  <a:pt x="1850" y="3903"/>
                  <a:pt x="1233" y="3310"/>
                  <a:pt x="1233" y="2579"/>
                </a:cubicBezTo>
                <a:cubicBezTo>
                  <a:pt x="1233" y="1849"/>
                  <a:pt x="1850" y="1233"/>
                  <a:pt x="2580" y="1233"/>
                </a:cubicBezTo>
                <a:cubicBezTo>
                  <a:pt x="3310" y="1233"/>
                  <a:pt x="3927" y="1849"/>
                  <a:pt x="3927" y="2579"/>
                </a:cubicBezTo>
                <a:cubicBezTo>
                  <a:pt x="3927" y="3310"/>
                  <a:pt x="3310" y="3903"/>
                  <a:pt x="2580" y="3903"/>
                </a:cubicBezTo>
                <a:close/>
                <a:moveTo>
                  <a:pt x="5159" y="3150"/>
                </a:moveTo>
                <a:lnTo>
                  <a:pt x="5159" y="2009"/>
                </a:lnTo>
                <a:lnTo>
                  <a:pt x="4748" y="2009"/>
                </a:lnTo>
                <a:cubicBezTo>
                  <a:pt x="4703" y="1803"/>
                  <a:pt x="4634" y="1621"/>
                  <a:pt x="4520" y="1438"/>
                </a:cubicBezTo>
                <a:lnTo>
                  <a:pt x="4817" y="1164"/>
                </a:lnTo>
                <a:lnTo>
                  <a:pt x="3995" y="343"/>
                </a:lnTo>
                <a:lnTo>
                  <a:pt x="3721" y="639"/>
                </a:lnTo>
                <a:cubicBezTo>
                  <a:pt x="3539" y="525"/>
                  <a:pt x="3356" y="457"/>
                  <a:pt x="3151" y="388"/>
                </a:cubicBezTo>
                <a:lnTo>
                  <a:pt x="3151" y="0"/>
                </a:lnTo>
                <a:lnTo>
                  <a:pt x="2009" y="0"/>
                </a:lnTo>
                <a:lnTo>
                  <a:pt x="2009" y="388"/>
                </a:lnTo>
                <a:cubicBezTo>
                  <a:pt x="1804" y="457"/>
                  <a:pt x="1621" y="525"/>
                  <a:pt x="1439" y="639"/>
                </a:cubicBezTo>
                <a:lnTo>
                  <a:pt x="1165" y="343"/>
                </a:lnTo>
                <a:lnTo>
                  <a:pt x="343" y="1164"/>
                </a:lnTo>
                <a:lnTo>
                  <a:pt x="640" y="1438"/>
                </a:lnTo>
                <a:cubicBezTo>
                  <a:pt x="526" y="1621"/>
                  <a:pt x="457" y="1803"/>
                  <a:pt x="412" y="2009"/>
                </a:cubicBezTo>
                <a:lnTo>
                  <a:pt x="1" y="2009"/>
                </a:lnTo>
                <a:lnTo>
                  <a:pt x="1" y="3150"/>
                </a:lnTo>
                <a:lnTo>
                  <a:pt x="412" y="3150"/>
                </a:lnTo>
                <a:cubicBezTo>
                  <a:pt x="457" y="3356"/>
                  <a:pt x="526" y="3538"/>
                  <a:pt x="640" y="3698"/>
                </a:cubicBezTo>
                <a:lnTo>
                  <a:pt x="343" y="3995"/>
                </a:lnTo>
                <a:lnTo>
                  <a:pt x="1165" y="4816"/>
                </a:lnTo>
                <a:lnTo>
                  <a:pt x="1439" y="4520"/>
                </a:lnTo>
                <a:cubicBezTo>
                  <a:pt x="1621" y="4634"/>
                  <a:pt x="1804" y="4702"/>
                  <a:pt x="2009" y="4748"/>
                </a:cubicBezTo>
                <a:lnTo>
                  <a:pt x="2009" y="5159"/>
                </a:lnTo>
                <a:lnTo>
                  <a:pt x="3151" y="5159"/>
                </a:lnTo>
                <a:lnTo>
                  <a:pt x="3151" y="4748"/>
                </a:lnTo>
                <a:cubicBezTo>
                  <a:pt x="3356" y="4702"/>
                  <a:pt x="3539" y="4634"/>
                  <a:pt x="3721" y="4520"/>
                </a:cubicBezTo>
                <a:lnTo>
                  <a:pt x="3995" y="4816"/>
                </a:lnTo>
                <a:lnTo>
                  <a:pt x="4817" y="3995"/>
                </a:lnTo>
                <a:lnTo>
                  <a:pt x="4520" y="3698"/>
                </a:lnTo>
                <a:cubicBezTo>
                  <a:pt x="4634" y="3538"/>
                  <a:pt x="4703" y="3356"/>
                  <a:pt x="4748" y="3150"/>
                </a:cubicBezTo>
                <a:close/>
              </a:path>
            </a:pathLst>
          </a:custGeom>
          <a:gradFill>
            <a:gsLst>
              <a:gs pos="0">
                <a:srgbClr val="FFFFFF"/>
              </a:gs>
              <a:gs pos="100000">
                <a:srgbClr val="EFEFEF"/>
              </a:gs>
            </a:gsLst>
            <a:path path="circle">
              <a:fillToRect r="100000" b="100000"/>
            </a:path>
            <a:tileRect l="-100000" t="-100000"/>
          </a:gradFill>
          <a:ln w="9700"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4EA213B0-516B-2D44-E31C-21D51FB688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a:t>
            </a:fld>
            <a:endParaRPr lang="fr-FR"/>
          </a:p>
        </p:txBody>
      </p:sp>
    </p:spTree>
    <p:extLst>
      <p:ext uri="{BB962C8B-B14F-4D97-AF65-F5344CB8AC3E}">
        <p14:creationId xmlns:p14="http://schemas.microsoft.com/office/powerpoint/2010/main" val="18464438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24;p17"/>
          <p:cNvSpPr/>
          <p:nvPr/>
        </p:nvSpPr>
        <p:spPr>
          <a:xfrm>
            <a:off x="0" y="0"/>
            <a:ext cx="1221021" cy="249000"/>
          </a:xfrm>
          <a:prstGeom prst="homePlat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4;p20"/>
          <p:cNvSpPr txBox="1">
            <a:spLocks noGrp="1"/>
          </p:cNvSpPr>
          <p:nvPr>
            <p:ph type="title"/>
          </p:nvPr>
        </p:nvSpPr>
        <p:spPr>
          <a:xfrm>
            <a:off x="2328222" y="349151"/>
            <a:ext cx="4883524"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Présentation de l’organisme d’acceuil</a:t>
            </a:r>
            <a:endParaRPr dirty="0"/>
          </a:p>
        </p:txBody>
      </p:sp>
      <p:pic>
        <p:nvPicPr>
          <p:cNvPr id="2" name="Image 1">
            <a:extLst>
              <a:ext uri="{FF2B5EF4-FFF2-40B4-BE49-F238E27FC236}">
                <a16:creationId xmlns:a16="http://schemas.microsoft.com/office/drawing/2014/main" id="{29C48D6B-64D3-D62F-591B-0773CCF62385}"/>
              </a:ext>
            </a:extLst>
          </p:cNvPr>
          <p:cNvPicPr/>
          <p:nvPr/>
        </p:nvPicPr>
        <p:blipFill>
          <a:blip r:embed="rId3"/>
          <a:stretch>
            <a:fillRect/>
          </a:stretch>
        </p:blipFill>
        <p:spPr>
          <a:xfrm>
            <a:off x="3220848" y="2455406"/>
            <a:ext cx="3098271" cy="1589459"/>
          </a:xfrm>
          <a:prstGeom prst="rect">
            <a:avLst/>
          </a:prstGeom>
          <a:noFill/>
          <a:ln>
            <a:noFill/>
            <a:prstDash/>
          </a:ln>
        </p:spPr>
      </p:pic>
      <p:sp>
        <p:nvSpPr>
          <p:cNvPr id="5" name="Google Shape;504;p20">
            <a:extLst>
              <a:ext uri="{FF2B5EF4-FFF2-40B4-BE49-F238E27FC236}">
                <a16:creationId xmlns:a16="http://schemas.microsoft.com/office/drawing/2014/main" id="{800CE905-F615-B609-2FB9-6F7A584690E9}"/>
              </a:ext>
            </a:extLst>
          </p:cNvPr>
          <p:cNvSpPr txBox="1">
            <a:spLocks/>
          </p:cNvSpPr>
          <p:nvPr/>
        </p:nvSpPr>
        <p:spPr>
          <a:xfrm>
            <a:off x="800099" y="1006062"/>
            <a:ext cx="7606602" cy="4823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err="1">
                <a:solidFill>
                  <a:schemeClr val="tx1">
                    <a:lumMod val="65000"/>
                    <a:lumOff val="35000"/>
                  </a:schemeClr>
                </a:solidFill>
              </a:rPr>
              <a:t>Altin</a:t>
            </a:r>
            <a:r>
              <a:rPr lang="fr-FR" dirty="0">
                <a:solidFill>
                  <a:schemeClr val="tx1">
                    <a:lumMod val="65000"/>
                    <a:lumOff val="35000"/>
                  </a:schemeClr>
                </a:solidFill>
              </a:rPr>
              <a:t> Conseil &amp; Services</a:t>
            </a:r>
            <a:endParaRPr lang="en-US" dirty="0">
              <a:solidFill>
                <a:schemeClr val="tx1">
                  <a:lumMod val="65000"/>
                  <a:lumOff val="35000"/>
                </a:schemeClr>
              </a:solidFill>
            </a:endParaRPr>
          </a:p>
        </p:txBody>
      </p:sp>
      <p:sp>
        <p:nvSpPr>
          <p:cNvPr id="3" name="Espace réservé du numéro de diapositive 2">
            <a:extLst>
              <a:ext uri="{FF2B5EF4-FFF2-40B4-BE49-F238E27FC236}">
                <a16:creationId xmlns:a16="http://schemas.microsoft.com/office/drawing/2014/main" id="{93FC3909-2242-A455-BA3A-D6AA0E1D9A2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a:t>
            </a:fld>
            <a:endParaRPr lang="fr-FR"/>
          </a:p>
        </p:txBody>
      </p:sp>
    </p:spTree>
    <p:extLst>
      <p:ext uri="{BB962C8B-B14F-4D97-AF65-F5344CB8AC3E}">
        <p14:creationId xmlns:p14="http://schemas.microsoft.com/office/powerpoint/2010/main" val="64257562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24;p17"/>
          <p:cNvSpPr/>
          <p:nvPr/>
        </p:nvSpPr>
        <p:spPr>
          <a:xfrm>
            <a:off x="0" y="-11270"/>
            <a:ext cx="1221021" cy="249000"/>
          </a:xfrm>
          <a:prstGeom prst="homePlate">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881;p25"/>
          <p:cNvGrpSpPr/>
          <p:nvPr/>
        </p:nvGrpSpPr>
        <p:grpSpPr>
          <a:xfrm flipH="1">
            <a:off x="800099" y="1696778"/>
            <a:ext cx="7839075" cy="2329243"/>
            <a:chOff x="457201" y="1430237"/>
            <a:chExt cx="8229598" cy="2457216"/>
          </a:xfrm>
        </p:grpSpPr>
        <p:sp>
          <p:nvSpPr>
            <p:cNvPr id="6" name="Google Shape;882;p25"/>
            <p:cNvSpPr/>
            <p:nvPr/>
          </p:nvSpPr>
          <p:spPr>
            <a:xfrm flipH="1">
              <a:off x="8004076" y="1571050"/>
              <a:ext cx="682723" cy="481323"/>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chemeClr val="accent3"/>
            </a:solidFill>
            <a:ln>
              <a:noFill/>
            </a:ln>
          </p:spPr>
          <p:txBody>
            <a:bodyPr spcFirstLastPara="1" wrap="square" lIns="137150"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dirty="0">
                  <a:solidFill>
                    <a:srgbClr val="FFFFFF"/>
                  </a:solidFill>
                  <a:latin typeface="Fira Sans Extra Condensed Medium"/>
                  <a:ea typeface="Fira Sans Extra Condensed Medium"/>
                  <a:cs typeface="Fira Sans Extra Condensed Medium"/>
                  <a:sym typeface="Fira Sans Extra Condensed Medium"/>
                </a:rPr>
                <a:t>04</a:t>
              </a:r>
              <a:endParaRPr sz="2500" dirty="0"/>
            </a:p>
          </p:txBody>
        </p:sp>
        <p:sp>
          <p:nvSpPr>
            <p:cNvPr id="7" name="Google Shape;883;p25"/>
            <p:cNvSpPr/>
            <p:nvPr/>
          </p:nvSpPr>
          <p:spPr>
            <a:xfrm flipH="1">
              <a:off x="4733417" y="1430237"/>
              <a:ext cx="3270658" cy="762991"/>
            </a:xfrm>
            <a:custGeom>
              <a:avLst/>
              <a:gdLst/>
              <a:ahLst/>
              <a:cxnLst/>
              <a:rect l="l" t="t" r="r" b="b"/>
              <a:pathLst>
                <a:path w="103371" h="26671" extrusionOk="0">
                  <a:moveTo>
                    <a:pt x="1" y="1"/>
                  </a:moveTo>
                  <a:lnTo>
                    <a:pt x="1" y="26671"/>
                  </a:lnTo>
                  <a:lnTo>
                    <a:pt x="91298" y="26671"/>
                  </a:lnTo>
                  <a:cubicBezTo>
                    <a:pt x="97965" y="26671"/>
                    <a:pt x="103371" y="21265"/>
                    <a:pt x="103371" y="14598"/>
                  </a:cubicBezTo>
                  <a:lnTo>
                    <a:pt x="103371" y="12074"/>
                  </a:lnTo>
                  <a:cubicBezTo>
                    <a:pt x="103371" y="5406"/>
                    <a:pt x="97965" y="1"/>
                    <a:pt x="9129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84;p25"/>
            <p:cNvSpPr/>
            <p:nvPr/>
          </p:nvSpPr>
          <p:spPr>
            <a:xfrm flipH="1">
              <a:off x="4851755" y="1583866"/>
              <a:ext cx="455700" cy="455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5;p25"/>
            <p:cNvSpPr/>
            <p:nvPr/>
          </p:nvSpPr>
          <p:spPr>
            <a:xfrm flipH="1">
              <a:off x="8004076" y="2418176"/>
              <a:ext cx="682723" cy="481323"/>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chemeClr val="accent2"/>
            </a:solidFill>
            <a:ln>
              <a:noFill/>
            </a:ln>
          </p:spPr>
          <p:txBody>
            <a:bodyPr spcFirstLastPara="1" wrap="square" lIns="137150"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dirty="0">
                  <a:solidFill>
                    <a:srgbClr val="FFFFFF"/>
                  </a:solidFill>
                  <a:latin typeface="Fira Sans Extra Condensed Medium"/>
                  <a:ea typeface="Fira Sans Extra Condensed Medium"/>
                  <a:cs typeface="Fira Sans Extra Condensed Medium"/>
                  <a:sym typeface="Fira Sans Extra Condensed Medium"/>
                </a:rPr>
                <a:t>05</a:t>
              </a:r>
              <a:endParaRPr sz="2500" dirty="0"/>
            </a:p>
          </p:txBody>
        </p:sp>
        <p:sp>
          <p:nvSpPr>
            <p:cNvPr id="10" name="Google Shape;886;p25"/>
            <p:cNvSpPr/>
            <p:nvPr/>
          </p:nvSpPr>
          <p:spPr>
            <a:xfrm flipH="1">
              <a:off x="4733417" y="2277350"/>
              <a:ext cx="3270658" cy="762991"/>
            </a:xfrm>
            <a:custGeom>
              <a:avLst/>
              <a:gdLst/>
              <a:ahLst/>
              <a:cxnLst/>
              <a:rect l="l" t="t" r="r" b="b"/>
              <a:pathLst>
                <a:path w="103371" h="26671" extrusionOk="0">
                  <a:moveTo>
                    <a:pt x="1" y="1"/>
                  </a:moveTo>
                  <a:lnTo>
                    <a:pt x="1" y="26671"/>
                  </a:lnTo>
                  <a:lnTo>
                    <a:pt x="91298" y="26671"/>
                  </a:lnTo>
                  <a:cubicBezTo>
                    <a:pt x="97965" y="26671"/>
                    <a:pt x="103371" y="21265"/>
                    <a:pt x="103371" y="14598"/>
                  </a:cubicBezTo>
                  <a:lnTo>
                    <a:pt x="103371" y="12074"/>
                  </a:lnTo>
                  <a:cubicBezTo>
                    <a:pt x="103371" y="5406"/>
                    <a:pt x="97965" y="1"/>
                    <a:pt x="9129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87;p25"/>
            <p:cNvSpPr/>
            <p:nvPr/>
          </p:nvSpPr>
          <p:spPr>
            <a:xfrm flipH="1">
              <a:off x="4851755" y="2430991"/>
              <a:ext cx="455700" cy="45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94;p25"/>
            <p:cNvSpPr/>
            <p:nvPr/>
          </p:nvSpPr>
          <p:spPr>
            <a:xfrm>
              <a:off x="1133725" y="1430237"/>
              <a:ext cx="3270658" cy="762991"/>
            </a:xfrm>
            <a:custGeom>
              <a:avLst/>
              <a:gdLst/>
              <a:ahLst/>
              <a:cxnLst/>
              <a:rect l="l" t="t" r="r" b="b"/>
              <a:pathLst>
                <a:path w="103371" h="26671" extrusionOk="0">
                  <a:moveTo>
                    <a:pt x="1" y="1"/>
                  </a:moveTo>
                  <a:lnTo>
                    <a:pt x="1" y="26671"/>
                  </a:lnTo>
                  <a:lnTo>
                    <a:pt x="91298" y="26671"/>
                  </a:lnTo>
                  <a:cubicBezTo>
                    <a:pt x="97965" y="26671"/>
                    <a:pt x="103371" y="21265"/>
                    <a:pt x="103371" y="14598"/>
                  </a:cubicBezTo>
                  <a:lnTo>
                    <a:pt x="103371" y="12074"/>
                  </a:lnTo>
                  <a:cubicBezTo>
                    <a:pt x="103371" y="5406"/>
                    <a:pt x="97965" y="1"/>
                    <a:pt x="9129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5;p25"/>
            <p:cNvSpPr/>
            <p:nvPr/>
          </p:nvSpPr>
          <p:spPr>
            <a:xfrm>
              <a:off x="3825228" y="1583866"/>
              <a:ext cx="455700" cy="45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6;p25"/>
            <p:cNvSpPr/>
            <p:nvPr/>
          </p:nvSpPr>
          <p:spPr>
            <a:xfrm>
              <a:off x="1133725" y="2277350"/>
              <a:ext cx="3270658" cy="762991"/>
            </a:xfrm>
            <a:custGeom>
              <a:avLst/>
              <a:gdLst/>
              <a:ahLst/>
              <a:cxnLst/>
              <a:rect l="l" t="t" r="r" b="b"/>
              <a:pathLst>
                <a:path w="103371" h="26671" extrusionOk="0">
                  <a:moveTo>
                    <a:pt x="1" y="1"/>
                  </a:moveTo>
                  <a:lnTo>
                    <a:pt x="1" y="26671"/>
                  </a:lnTo>
                  <a:lnTo>
                    <a:pt x="91298" y="26671"/>
                  </a:lnTo>
                  <a:cubicBezTo>
                    <a:pt x="97965" y="26671"/>
                    <a:pt x="103371" y="21265"/>
                    <a:pt x="103371" y="14598"/>
                  </a:cubicBezTo>
                  <a:lnTo>
                    <a:pt x="103371" y="12074"/>
                  </a:lnTo>
                  <a:cubicBezTo>
                    <a:pt x="103371" y="5406"/>
                    <a:pt x="97965" y="1"/>
                    <a:pt x="9129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897;p25"/>
            <p:cNvSpPr/>
            <p:nvPr/>
          </p:nvSpPr>
          <p:spPr>
            <a:xfrm>
              <a:off x="3825228" y="2430991"/>
              <a:ext cx="455700" cy="455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898;p25"/>
            <p:cNvSpPr/>
            <p:nvPr/>
          </p:nvSpPr>
          <p:spPr>
            <a:xfrm>
              <a:off x="1133725" y="3124462"/>
              <a:ext cx="3270658" cy="762991"/>
            </a:xfrm>
            <a:custGeom>
              <a:avLst/>
              <a:gdLst/>
              <a:ahLst/>
              <a:cxnLst/>
              <a:rect l="l" t="t" r="r" b="b"/>
              <a:pathLst>
                <a:path w="103371" h="26671" extrusionOk="0">
                  <a:moveTo>
                    <a:pt x="1" y="1"/>
                  </a:moveTo>
                  <a:lnTo>
                    <a:pt x="1" y="26671"/>
                  </a:lnTo>
                  <a:lnTo>
                    <a:pt x="91298" y="26671"/>
                  </a:lnTo>
                  <a:cubicBezTo>
                    <a:pt x="97965" y="26671"/>
                    <a:pt x="103371" y="21265"/>
                    <a:pt x="103371" y="14598"/>
                  </a:cubicBezTo>
                  <a:lnTo>
                    <a:pt x="103371" y="12074"/>
                  </a:lnTo>
                  <a:cubicBezTo>
                    <a:pt x="103371" y="5406"/>
                    <a:pt x="97965" y="1"/>
                    <a:pt x="9129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9;p25"/>
            <p:cNvSpPr/>
            <p:nvPr/>
          </p:nvSpPr>
          <p:spPr>
            <a:xfrm>
              <a:off x="3825228" y="3278116"/>
              <a:ext cx="455700" cy="45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2;p25"/>
            <p:cNvSpPr/>
            <p:nvPr/>
          </p:nvSpPr>
          <p:spPr>
            <a:xfrm>
              <a:off x="457201" y="1571050"/>
              <a:ext cx="682723" cy="481323"/>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chemeClr val="accent5"/>
            </a:solidFill>
            <a:ln>
              <a:noFill/>
            </a:ln>
          </p:spPr>
          <p:txBody>
            <a:bodyPr spcFirstLastPara="1" wrap="square" lIns="0" tIns="91425" rIns="137150" bIns="91425" anchor="ctr" anchorCtr="0">
              <a:noAutofit/>
            </a:bodyPr>
            <a:lstStyle/>
            <a:p>
              <a:pPr marL="0" lvl="0" indent="0" algn="ctr" rtl="0">
                <a:spcBef>
                  <a:spcPts val="0"/>
                </a:spcBef>
                <a:spcAft>
                  <a:spcPts val="0"/>
                </a:spcAft>
                <a:buClr>
                  <a:srgbClr val="000000"/>
                </a:buClr>
                <a:buSzPts val="1100"/>
                <a:buFont typeface="Arial"/>
                <a:buNone/>
              </a:pPr>
              <a:r>
                <a:rPr lang="en" sz="2500">
                  <a:solidFill>
                    <a:srgbClr val="FFFFFF"/>
                  </a:solidFill>
                  <a:latin typeface="Fira Sans Extra Condensed Medium"/>
                  <a:ea typeface="Fira Sans Extra Condensed Medium"/>
                  <a:cs typeface="Fira Sans Extra Condensed Medium"/>
                  <a:sym typeface="Fira Sans Extra Condensed Medium"/>
                </a:rPr>
                <a:t>01</a:t>
              </a:r>
              <a:endParaRPr sz="2500"/>
            </a:p>
          </p:txBody>
        </p:sp>
        <p:sp>
          <p:nvSpPr>
            <p:cNvPr id="27" name="Google Shape;903;p25"/>
            <p:cNvSpPr/>
            <p:nvPr/>
          </p:nvSpPr>
          <p:spPr>
            <a:xfrm>
              <a:off x="457201" y="2418176"/>
              <a:ext cx="682723" cy="481323"/>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chemeClr val="accent4"/>
            </a:solidFill>
            <a:ln>
              <a:noFill/>
            </a:ln>
          </p:spPr>
          <p:txBody>
            <a:bodyPr spcFirstLastPara="1" wrap="square" lIns="0" tIns="91425" rIns="137150" bIns="91425" anchor="ctr" anchorCtr="0">
              <a:noAutofit/>
            </a:bodyPr>
            <a:lstStyle/>
            <a:p>
              <a:pPr marL="0" lvl="0" indent="0" algn="ctr" rtl="0">
                <a:spcBef>
                  <a:spcPts val="0"/>
                </a:spcBef>
                <a:spcAft>
                  <a:spcPts val="0"/>
                </a:spcAft>
                <a:buClr>
                  <a:srgbClr val="000000"/>
                </a:buClr>
                <a:buSzPts val="1100"/>
                <a:buFont typeface="Arial"/>
                <a:buNone/>
              </a:pPr>
              <a:r>
                <a:rPr lang="en" sz="2500">
                  <a:solidFill>
                    <a:srgbClr val="FFFFFF"/>
                  </a:solidFill>
                  <a:latin typeface="Fira Sans Extra Condensed Medium"/>
                  <a:ea typeface="Fira Sans Extra Condensed Medium"/>
                  <a:cs typeface="Fira Sans Extra Condensed Medium"/>
                  <a:sym typeface="Fira Sans Extra Condensed Medium"/>
                </a:rPr>
                <a:t>02</a:t>
              </a:r>
              <a:endParaRPr sz="2500"/>
            </a:p>
          </p:txBody>
        </p:sp>
        <p:sp>
          <p:nvSpPr>
            <p:cNvPr id="28" name="Google Shape;904;p25"/>
            <p:cNvSpPr/>
            <p:nvPr/>
          </p:nvSpPr>
          <p:spPr>
            <a:xfrm>
              <a:off x="457201" y="3265301"/>
              <a:ext cx="682723" cy="481323"/>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chemeClr val="accent6"/>
            </a:solidFill>
            <a:ln>
              <a:noFill/>
            </a:ln>
          </p:spPr>
          <p:txBody>
            <a:bodyPr spcFirstLastPara="1" wrap="square" lIns="0" tIns="91425" rIns="137150" bIns="91425" anchor="ctr" anchorCtr="0">
              <a:noAutofit/>
            </a:bodyPr>
            <a:lstStyle/>
            <a:p>
              <a:pPr marL="0" lvl="0" indent="0" algn="ctr" rtl="0">
                <a:spcBef>
                  <a:spcPts val="0"/>
                </a:spcBef>
                <a:spcAft>
                  <a:spcPts val="0"/>
                </a:spcAft>
                <a:buClr>
                  <a:srgbClr val="000000"/>
                </a:buClr>
                <a:buSzPts val="1100"/>
                <a:buFont typeface="Arial"/>
                <a:buNone/>
              </a:pPr>
              <a:r>
                <a:rPr lang="en" sz="2500" dirty="0">
                  <a:solidFill>
                    <a:srgbClr val="FFFFFF"/>
                  </a:solidFill>
                  <a:latin typeface="Fira Sans Extra Condensed Medium"/>
                  <a:ea typeface="Fira Sans Extra Condensed Medium"/>
                  <a:cs typeface="Fira Sans Extra Condensed Medium"/>
                  <a:sym typeface="Fira Sans Extra Condensed Medium"/>
                </a:rPr>
                <a:t>03</a:t>
              </a:r>
              <a:endParaRPr sz="2500" dirty="0"/>
            </a:p>
          </p:txBody>
        </p:sp>
        <p:sp>
          <p:nvSpPr>
            <p:cNvPr id="53" name="Google Shape;908;p25"/>
            <p:cNvSpPr txBox="1"/>
            <p:nvPr/>
          </p:nvSpPr>
          <p:spPr>
            <a:xfrm>
              <a:off x="1139925" y="1676410"/>
              <a:ext cx="2456456" cy="270600"/>
            </a:xfrm>
            <a:prstGeom prst="rect">
              <a:avLst/>
            </a:prstGeom>
            <a:noFill/>
            <a:ln>
              <a:noFill/>
            </a:ln>
          </p:spPr>
          <p:txBody>
            <a:bodyPr spcFirstLastPara="1" wrap="square" lIns="91425" tIns="91425" rIns="91425" bIns="91425" anchor="ctr" anchorCtr="0">
              <a:noAutofit/>
            </a:bodyPr>
            <a:lstStyle/>
            <a:p>
              <a:pPr lvl="0"/>
              <a:r>
                <a:rPr lang="en-US" sz="1700" dirty="0" err="1">
                  <a:solidFill>
                    <a:schemeClr val="dk1"/>
                  </a:solidFill>
                  <a:latin typeface="Fira Sans Extra Condensed Medium"/>
                  <a:ea typeface="Fira Sans Extra Condensed Medium"/>
                  <a:cs typeface="Fira Sans Extra Condensed Medium"/>
                  <a:sym typeface="Fira Sans Extra Condensed Medium"/>
                </a:rPr>
                <a:t>Inefficacités</a:t>
              </a:r>
              <a:r>
                <a:rPr lang="en-US" sz="1700" dirty="0">
                  <a:solidFill>
                    <a:schemeClr val="dk1"/>
                  </a:solidFill>
                  <a:latin typeface="Fira Sans Extra Condensed Medium"/>
                  <a:ea typeface="Fira Sans Extra Condensed Medium"/>
                  <a:cs typeface="Fira Sans Extra Condensed Medium"/>
                  <a:sym typeface="Fira Sans Extra Condensed Medium"/>
                </a:rPr>
                <a:t> </a:t>
              </a:r>
              <a:r>
                <a:rPr lang="en-US" sz="1700" dirty="0" err="1">
                  <a:solidFill>
                    <a:schemeClr val="dk1"/>
                  </a:solidFill>
                  <a:latin typeface="Fira Sans Extra Condensed Medium"/>
                  <a:ea typeface="Fira Sans Extra Condensed Medium"/>
                  <a:cs typeface="Fira Sans Extra Condensed Medium"/>
                  <a:sym typeface="Fira Sans Extra Condensed Medium"/>
                </a:rPr>
                <a:t>opérationnelles</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51" name="Google Shape;911;p25"/>
            <p:cNvSpPr txBox="1"/>
            <p:nvPr/>
          </p:nvSpPr>
          <p:spPr>
            <a:xfrm>
              <a:off x="1321221" y="2523536"/>
              <a:ext cx="2173458" cy="270600"/>
            </a:xfrm>
            <a:prstGeom prst="rect">
              <a:avLst/>
            </a:prstGeom>
            <a:noFill/>
            <a:ln>
              <a:noFill/>
            </a:ln>
          </p:spPr>
          <p:txBody>
            <a:bodyPr spcFirstLastPara="1" wrap="square" lIns="91425" tIns="91425" rIns="91425" bIns="91425" anchor="ctr" anchorCtr="0">
              <a:noAutofit/>
            </a:bodyPr>
            <a:lstStyle/>
            <a:p>
              <a:pPr lvl="0"/>
              <a:r>
                <a:rPr lang="en-US" sz="1700" dirty="0" err="1">
                  <a:solidFill>
                    <a:schemeClr val="dk1"/>
                  </a:solidFill>
                  <a:latin typeface="Fira Sans Extra Condensed Medium"/>
                  <a:ea typeface="Fira Sans Extra Condensed Medium"/>
                  <a:cs typeface="Fira Sans Extra Condensed Medium"/>
                  <a:sym typeface="Fira Sans Extra Condensed Medium"/>
                </a:rPr>
                <a:t>Coût</a:t>
              </a:r>
              <a:r>
                <a:rPr lang="en-US" sz="1700" dirty="0">
                  <a:solidFill>
                    <a:schemeClr val="dk1"/>
                  </a:solidFill>
                  <a:latin typeface="Fira Sans Extra Condensed Medium"/>
                  <a:ea typeface="Fira Sans Extra Condensed Medium"/>
                  <a:cs typeface="Fira Sans Extra Condensed Medium"/>
                  <a:sym typeface="Fira Sans Extra Condensed Medium"/>
                </a:rPr>
                <a:t> </a:t>
              </a:r>
              <a:r>
                <a:rPr lang="en-US" sz="1700" dirty="0" err="1">
                  <a:solidFill>
                    <a:schemeClr val="dk1"/>
                  </a:solidFill>
                  <a:latin typeface="Fira Sans Extra Condensed Medium"/>
                  <a:ea typeface="Fira Sans Extra Condensed Medium"/>
                  <a:cs typeface="Fira Sans Extra Condensed Medium"/>
                  <a:sym typeface="Fira Sans Extra Condensed Medium"/>
                </a:rPr>
                <a:t>élevés</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49" name="Google Shape;914;p25"/>
            <p:cNvSpPr txBox="1"/>
            <p:nvPr/>
          </p:nvSpPr>
          <p:spPr>
            <a:xfrm>
              <a:off x="1322737" y="3370658"/>
              <a:ext cx="2173458" cy="270600"/>
            </a:xfrm>
            <a:prstGeom prst="rect">
              <a:avLst/>
            </a:prstGeom>
            <a:noFill/>
            <a:ln>
              <a:noFill/>
            </a:ln>
          </p:spPr>
          <p:txBody>
            <a:bodyPr spcFirstLastPara="1" wrap="square" lIns="91425" tIns="91425" rIns="91425" bIns="91425" anchor="ctr" anchorCtr="0">
              <a:noAutofit/>
            </a:bodyPr>
            <a:lstStyle/>
            <a:p>
              <a:pPr lvl="0"/>
              <a:r>
                <a:rPr lang="fr-FR" sz="1700" dirty="0">
                  <a:solidFill>
                    <a:schemeClr val="dk1"/>
                  </a:solidFill>
                  <a:latin typeface="Fira Sans Extra Condensed Medium"/>
                  <a:ea typeface="Fira Sans Extra Condensed Medium"/>
                  <a:cs typeface="Fira Sans Extra Condensed Medium"/>
                  <a:sym typeface="Fira Sans Extra Condensed Medium"/>
                </a:rPr>
                <a:t>Manque de visibilité et de traçabilité</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45" name="Google Shape;920;p25"/>
            <p:cNvSpPr txBox="1"/>
            <p:nvPr/>
          </p:nvSpPr>
          <p:spPr>
            <a:xfrm flipH="1">
              <a:off x="5649284" y="1676409"/>
              <a:ext cx="2173458" cy="270600"/>
            </a:xfrm>
            <a:prstGeom prst="rect">
              <a:avLst/>
            </a:prstGeom>
            <a:noFill/>
            <a:ln>
              <a:noFill/>
            </a:ln>
          </p:spPr>
          <p:txBody>
            <a:bodyPr spcFirstLastPara="1" wrap="square" lIns="91425" tIns="91425" rIns="91425" bIns="91425" anchor="ctr" anchorCtr="0">
              <a:noAutofit/>
            </a:bodyPr>
            <a:lstStyle/>
            <a:p>
              <a:pPr lvl="0"/>
              <a:r>
                <a:rPr lang="fr-FR" sz="1700" dirty="0">
                  <a:solidFill>
                    <a:schemeClr val="dk1"/>
                  </a:solidFill>
                  <a:latin typeface="Fira Sans Extra Condensed Medium"/>
                  <a:ea typeface="Fira Sans Extra Condensed Medium"/>
                  <a:cs typeface="Fira Sans Extra Condensed Medium"/>
                  <a:sym typeface="Fira Sans Extra Condensed Medium"/>
                </a:rPr>
                <a:t>Gestion manuelle des documents </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43" name="Google Shape;923;p25"/>
            <p:cNvSpPr txBox="1"/>
            <p:nvPr/>
          </p:nvSpPr>
          <p:spPr>
            <a:xfrm flipH="1">
              <a:off x="5656387" y="2523536"/>
              <a:ext cx="2173459" cy="270600"/>
            </a:xfrm>
            <a:prstGeom prst="rect">
              <a:avLst/>
            </a:prstGeom>
            <a:noFill/>
            <a:ln>
              <a:noFill/>
            </a:ln>
          </p:spPr>
          <p:txBody>
            <a:bodyPr spcFirstLastPara="1" wrap="square" lIns="91425" tIns="91425" rIns="91425" bIns="91425" anchor="ctr" anchorCtr="0">
              <a:noAutofit/>
            </a:bodyPr>
            <a:lstStyle/>
            <a:p>
              <a:pPr lvl="0"/>
              <a:r>
                <a:rPr lang="fr-FR" sz="1700" dirty="0">
                  <a:solidFill>
                    <a:schemeClr val="dk1"/>
                  </a:solidFill>
                  <a:latin typeface="Fira Sans Extra Condensed Medium"/>
                  <a:ea typeface="Fira Sans Extra Condensed Medium"/>
                  <a:cs typeface="Fira Sans Extra Condensed Medium"/>
                  <a:sym typeface="Fira Sans Extra Condensed Medium"/>
                </a:rPr>
                <a:t>Coordination inefficace des tâches</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grpSp>
      <p:sp>
        <p:nvSpPr>
          <p:cNvPr id="54" name="Google Shape;465;p19"/>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Problématique</a:t>
            </a:r>
            <a:endParaRPr dirty="0"/>
          </a:p>
        </p:txBody>
      </p:sp>
      <p:sp>
        <p:nvSpPr>
          <p:cNvPr id="55" name="Google Shape;504;p20"/>
          <p:cNvSpPr txBox="1">
            <a:spLocks/>
          </p:cNvSpPr>
          <p:nvPr/>
        </p:nvSpPr>
        <p:spPr>
          <a:xfrm>
            <a:off x="800099" y="1006062"/>
            <a:ext cx="7606602" cy="4823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fr-FR" dirty="0">
                <a:solidFill>
                  <a:schemeClr val="tx1">
                    <a:lumMod val="65000"/>
                    <a:lumOff val="35000"/>
                  </a:schemeClr>
                </a:solidFill>
              </a:rPr>
              <a:t>Problématiques identifiées </a:t>
            </a:r>
            <a:endParaRPr lang="en-US" dirty="0">
              <a:solidFill>
                <a:schemeClr val="tx1">
                  <a:lumMod val="65000"/>
                  <a:lumOff val="35000"/>
                </a:schemeClr>
              </a:solidFill>
            </a:endParaRPr>
          </a:p>
        </p:txBody>
      </p:sp>
      <p:sp>
        <p:nvSpPr>
          <p:cNvPr id="2" name="Espace réservé du numéro de diapositive 1">
            <a:extLst>
              <a:ext uri="{FF2B5EF4-FFF2-40B4-BE49-F238E27FC236}">
                <a16:creationId xmlns:a16="http://schemas.microsoft.com/office/drawing/2014/main" id="{407CEED9-BFFF-7556-F67F-56C68B1740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a:t>
            </a:fld>
            <a:endParaRPr lang="fr-FR"/>
          </a:p>
        </p:txBody>
      </p:sp>
    </p:spTree>
    <p:extLst>
      <p:ext uri="{BB962C8B-B14F-4D97-AF65-F5344CB8AC3E}">
        <p14:creationId xmlns:p14="http://schemas.microsoft.com/office/powerpoint/2010/main" val="29063517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24;p17"/>
          <p:cNvSpPr/>
          <p:nvPr/>
        </p:nvSpPr>
        <p:spPr>
          <a:xfrm>
            <a:off x="0" y="-11270"/>
            <a:ext cx="1221021" cy="249000"/>
          </a:xfrm>
          <a:prstGeom prst="homePlate">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881;p25"/>
          <p:cNvGrpSpPr/>
          <p:nvPr/>
        </p:nvGrpSpPr>
        <p:grpSpPr>
          <a:xfrm flipH="1">
            <a:off x="800099" y="1696778"/>
            <a:ext cx="7839075" cy="2329243"/>
            <a:chOff x="457201" y="1430237"/>
            <a:chExt cx="8229598" cy="2457216"/>
          </a:xfrm>
        </p:grpSpPr>
        <p:sp>
          <p:nvSpPr>
            <p:cNvPr id="6" name="Google Shape;882;p25"/>
            <p:cNvSpPr/>
            <p:nvPr/>
          </p:nvSpPr>
          <p:spPr>
            <a:xfrm flipH="1">
              <a:off x="8004076" y="1571050"/>
              <a:ext cx="682723" cy="481323"/>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chemeClr val="accent3"/>
            </a:solidFill>
            <a:ln>
              <a:noFill/>
            </a:ln>
          </p:spPr>
          <p:txBody>
            <a:bodyPr spcFirstLastPara="1" wrap="square" lIns="137150"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dirty="0">
                  <a:solidFill>
                    <a:srgbClr val="FFFFFF"/>
                  </a:solidFill>
                  <a:latin typeface="Fira Sans Extra Condensed Medium"/>
                  <a:ea typeface="Fira Sans Extra Condensed Medium"/>
                  <a:cs typeface="Fira Sans Extra Condensed Medium"/>
                  <a:sym typeface="Fira Sans Extra Condensed Medium"/>
                </a:rPr>
                <a:t>04</a:t>
              </a:r>
              <a:endParaRPr sz="2500" dirty="0"/>
            </a:p>
          </p:txBody>
        </p:sp>
        <p:sp>
          <p:nvSpPr>
            <p:cNvPr id="7" name="Google Shape;883;p25"/>
            <p:cNvSpPr/>
            <p:nvPr/>
          </p:nvSpPr>
          <p:spPr>
            <a:xfrm flipH="1">
              <a:off x="4733417" y="1430237"/>
              <a:ext cx="3270658" cy="762991"/>
            </a:xfrm>
            <a:custGeom>
              <a:avLst/>
              <a:gdLst/>
              <a:ahLst/>
              <a:cxnLst/>
              <a:rect l="l" t="t" r="r" b="b"/>
              <a:pathLst>
                <a:path w="103371" h="26671" extrusionOk="0">
                  <a:moveTo>
                    <a:pt x="1" y="1"/>
                  </a:moveTo>
                  <a:lnTo>
                    <a:pt x="1" y="26671"/>
                  </a:lnTo>
                  <a:lnTo>
                    <a:pt x="91298" y="26671"/>
                  </a:lnTo>
                  <a:cubicBezTo>
                    <a:pt x="97965" y="26671"/>
                    <a:pt x="103371" y="21265"/>
                    <a:pt x="103371" y="14598"/>
                  </a:cubicBezTo>
                  <a:lnTo>
                    <a:pt x="103371" y="12074"/>
                  </a:lnTo>
                  <a:cubicBezTo>
                    <a:pt x="103371" y="5406"/>
                    <a:pt x="97965" y="1"/>
                    <a:pt x="9129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84;p25"/>
            <p:cNvSpPr/>
            <p:nvPr/>
          </p:nvSpPr>
          <p:spPr>
            <a:xfrm flipH="1">
              <a:off x="4851755" y="1583866"/>
              <a:ext cx="455700" cy="455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85;p25"/>
            <p:cNvSpPr/>
            <p:nvPr/>
          </p:nvSpPr>
          <p:spPr>
            <a:xfrm flipH="1">
              <a:off x="8004076" y="2418176"/>
              <a:ext cx="682723" cy="481323"/>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chemeClr val="accent2"/>
            </a:solidFill>
            <a:ln>
              <a:noFill/>
            </a:ln>
          </p:spPr>
          <p:txBody>
            <a:bodyPr spcFirstLastPara="1" wrap="square" lIns="137150"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500" dirty="0">
                  <a:solidFill>
                    <a:srgbClr val="FFFFFF"/>
                  </a:solidFill>
                  <a:latin typeface="Fira Sans Extra Condensed Medium"/>
                  <a:ea typeface="Fira Sans Extra Condensed Medium"/>
                  <a:cs typeface="Fira Sans Extra Condensed Medium"/>
                  <a:sym typeface="Fira Sans Extra Condensed Medium"/>
                </a:rPr>
                <a:t>05</a:t>
              </a:r>
              <a:endParaRPr sz="2500" dirty="0"/>
            </a:p>
          </p:txBody>
        </p:sp>
        <p:sp>
          <p:nvSpPr>
            <p:cNvPr id="10" name="Google Shape;886;p25"/>
            <p:cNvSpPr/>
            <p:nvPr/>
          </p:nvSpPr>
          <p:spPr>
            <a:xfrm flipH="1">
              <a:off x="4733417" y="2277350"/>
              <a:ext cx="3270658" cy="762991"/>
            </a:xfrm>
            <a:custGeom>
              <a:avLst/>
              <a:gdLst/>
              <a:ahLst/>
              <a:cxnLst/>
              <a:rect l="l" t="t" r="r" b="b"/>
              <a:pathLst>
                <a:path w="103371" h="26671" extrusionOk="0">
                  <a:moveTo>
                    <a:pt x="1" y="1"/>
                  </a:moveTo>
                  <a:lnTo>
                    <a:pt x="1" y="26671"/>
                  </a:lnTo>
                  <a:lnTo>
                    <a:pt x="91298" y="26671"/>
                  </a:lnTo>
                  <a:cubicBezTo>
                    <a:pt x="97965" y="26671"/>
                    <a:pt x="103371" y="21265"/>
                    <a:pt x="103371" y="14598"/>
                  </a:cubicBezTo>
                  <a:lnTo>
                    <a:pt x="103371" y="12074"/>
                  </a:lnTo>
                  <a:cubicBezTo>
                    <a:pt x="103371" y="5406"/>
                    <a:pt x="97965" y="1"/>
                    <a:pt x="9129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87;p25"/>
            <p:cNvSpPr/>
            <p:nvPr/>
          </p:nvSpPr>
          <p:spPr>
            <a:xfrm flipH="1">
              <a:off x="4851755" y="2430991"/>
              <a:ext cx="455700" cy="455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94;p25"/>
            <p:cNvSpPr/>
            <p:nvPr/>
          </p:nvSpPr>
          <p:spPr>
            <a:xfrm>
              <a:off x="1133725" y="1430237"/>
              <a:ext cx="3270658" cy="762991"/>
            </a:xfrm>
            <a:custGeom>
              <a:avLst/>
              <a:gdLst/>
              <a:ahLst/>
              <a:cxnLst/>
              <a:rect l="l" t="t" r="r" b="b"/>
              <a:pathLst>
                <a:path w="103371" h="26671" extrusionOk="0">
                  <a:moveTo>
                    <a:pt x="1" y="1"/>
                  </a:moveTo>
                  <a:lnTo>
                    <a:pt x="1" y="26671"/>
                  </a:lnTo>
                  <a:lnTo>
                    <a:pt x="91298" y="26671"/>
                  </a:lnTo>
                  <a:cubicBezTo>
                    <a:pt x="97965" y="26671"/>
                    <a:pt x="103371" y="21265"/>
                    <a:pt x="103371" y="14598"/>
                  </a:cubicBezTo>
                  <a:lnTo>
                    <a:pt x="103371" y="12074"/>
                  </a:lnTo>
                  <a:cubicBezTo>
                    <a:pt x="103371" y="5406"/>
                    <a:pt x="97965" y="1"/>
                    <a:pt x="9129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95;p25"/>
            <p:cNvSpPr/>
            <p:nvPr/>
          </p:nvSpPr>
          <p:spPr>
            <a:xfrm>
              <a:off x="3825228" y="1583866"/>
              <a:ext cx="455700" cy="4557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96;p25"/>
            <p:cNvSpPr/>
            <p:nvPr/>
          </p:nvSpPr>
          <p:spPr>
            <a:xfrm>
              <a:off x="1133725" y="2277350"/>
              <a:ext cx="3270658" cy="762991"/>
            </a:xfrm>
            <a:custGeom>
              <a:avLst/>
              <a:gdLst/>
              <a:ahLst/>
              <a:cxnLst/>
              <a:rect l="l" t="t" r="r" b="b"/>
              <a:pathLst>
                <a:path w="103371" h="26671" extrusionOk="0">
                  <a:moveTo>
                    <a:pt x="1" y="1"/>
                  </a:moveTo>
                  <a:lnTo>
                    <a:pt x="1" y="26671"/>
                  </a:lnTo>
                  <a:lnTo>
                    <a:pt x="91298" y="26671"/>
                  </a:lnTo>
                  <a:cubicBezTo>
                    <a:pt x="97965" y="26671"/>
                    <a:pt x="103371" y="21265"/>
                    <a:pt x="103371" y="14598"/>
                  </a:cubicBezTo>
                  <a:lnTo>
                    <a:pt x="103371" y="12074"/>
                  </a:lnTo>
                  <a:cubicBezTo>
                    <a:pt x="103371" y="5406"/>
                    <a:pt x="97965" y="1"/>
                    <a:pt x="9129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897;p25"/>
            <p:cNvSpPr/>
            <p:nvPr/>
          </p:nvSpPr>
          <p:spPr>
            <a:xfrm>
              <a:off x="3825228" y="2430991"/>
              <a:ext cx="455700" cy="4557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898;p25"/>
            <p:cNvSpPr/>
            <p:nvPr/>
          </p:nvSpPr>
          <p:spPr>
            <a:xfrm>
              <a:off x="1133725" y="3124462"/>
              <a:ext cx="3270658" cy="762991"/>
            </a:xfrm>
            <a:custGeom>
              <a:avLst/>
              <a:gdLst/>
              <a:ahLst/>
              <a:cxnLst/>
              <a:rect l="l" t="t" r="r" b="b"/>
              <a:pathLst>
                <a:path w="103371" h="26671" extrusionOk="0">
                  <a:moveTo>
                    <a:pt x="1" y="1"/>
                  </a:moveTo>
                  <a:lnTo>
                    <a:pt x="1" y="26671"/>
                  </a:lnTo>
                  <a:lnTo>
                    <a:pt x="91298" y="26671"/>
                  </a:lnTo>
                  <a:cubicBezTo>
                    <a:pt x="97965" y="26671"/>
                    <a:pt x="103371" y="21265"/>
                    <a:pt x="103371" y="14598"/>
                  </a:cubicBezTo>
                  <a:lnTo>
                    <a:pt x="103371" y="12074"/>
                  </a:lnTo>
                  <a:cubicBezTo>
                    <a:pt x="103371" y="5406"/>
                    <a:pt x="97965" y="1"/>
                    <a:pt x="9129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99;p25"/>
            <p:cNvSpPr/>
            <p:nvPr/>
          </p:nvSpPr>
          <p:spPr>
            <a:xfrm>
              <a:off x="3825228" y="3278116"/>
              <a:ext cx="455700" cy="4557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02;p25"/>
            <p:cNvSpPr/>
            <p:nvPr/>
          </p:nvSpPr>
          <p:spPr>
            <a:xfrm>
              <a:off x="457201" y="1571050"/>
              <a:ext cx="682723" cy="481323"/>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chemeClr val="accent5"/>
            </a:solidFill>
            <a:ln>
              <a:noFill/>
            </a:ln>
          </p:spPr>
          <p:txBody>
            <a:bodyPr spcFirstLastPara="1" wrap="square" lIns="0" tIns="91425" rIns="137150" bIns="91425" anchor="ctr" anchorCtr="0">
              <a:noAutofit/>
            </a:bodyPr>
            <a:lstStyle/>
            <a:p>
              <a:pPr marL="0" lvl="0" indent="0" algn="ctr" rtl="0">
                <a:spcBef>
                  <a:spcPts val="0"/>
                </a:spcBef>
                <a:spcAft>
                  <a:spcPts val="0"/>
                </a:spcAft>
                <a:buClr>
                  <a:srgbClr val="000000"/>
                </a:buClr>
                <a:buSzPts val="1100"/>
                <a:buFont typeface="Arial"/>
                <a:buNone/>
              </a:pPr>
              <a:r>
                <a:rPr lang="en" sz="2500">
                  <a:solidFill>
                    <a:srgbClr val="FFFFFF"/>
                  </a:solidFill>
                  <a:latin typeface="Fira Sans Extra Condensed Medium"/>
                  <a:ea typeface="Fira Sans Extra Condensed Medium"/>
                  <a:cs typeface="Fira Sans Extra Condensed Medium"/>
                  <a:sym typeface="Fira Sans Extra Condensed Medium"/>
                </a:rPr>
                <a:t>01</a:t>
              </a:r>
              <a:endParaRPr sz="2500"/>
            </a:p>
          </p:txBody>
        </p:sp>
        <p:sp>
          <p:nvSpPr>
            <p:cNvPr id="27" name="Google Shape;903;p25"/>
            <p:cNvSpPr/>
            <p:nvPr/>
          </p:nvSpPr>
          <p:spPr>
            <a:xfrm>
              <a:off x="457201" y="2418176"/>
              <a:ext cx="682723" cy="481323"/>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chemeClr val="accent4"/>
            </a:solidFill>
            <a:ln>
              <a:noFill/>
            </a:ln>
          </p:spPr>
          <p:txBody>
            <a:bodyPr spcFirstLastPara="1" wrap="square" lIns="0" tIns="91425" rIns="137150" bIns="91425" anchor="ctr" anchorCtr="0">
              <a:noAutofit/>
            </a:bodyPr>
            <a:lstStyle/>
            <a:p>
              <a:pPr marL="0" lvl="0" indent="0" algn="ctr" rtl="0">
                <a:spcBef>
                  <a:spcPts val="0"/>
                </a:spcBef>
                <a:spcAft>
                  <a:spcPts val="0"/>
                </a:spcAft>
                <a:buClr>
                  <a:srgbClr val="000000"/>
                </a:buClr>
                <a:buSzPts val="1100"/>
                <a:buFont typeface="Arial"/>
                <a:buNone/>
              </a:pPr>
              <a:r>
                <a:rPr lang="en" sz="2500">
                  <a:solidFill>
                    <a:srgbClr val="FFFFFF"/>
                  </a:solidFill>
                  <a:latin typeface="Fira Sans Extra Condensed Medium"/>
                  <a:ea typeface="Fira Sans Extra Condensed Medium"/>
                  <a:cs typeface="Fira Sans Extra Condensed Medium"/>
                  <a:sym typeface="Fira Sans Extra Condensed Medium"/>
                </a:rPr>
                <a:t>02</a:t>
              </a:r>
              <a:endParaRPr sz="2500"/>
            </a:p>
          </p:txBody>
        </p:sp>
        <p:sp>
          <p:nvSpPr>
            <p:cNvPr id="28" name="Google Shape;904;p25"/>
            <p:cNvSpPr/>
            <p:nvPr/>
          </p:nvSpPr>
          <p:spPr>
            <a:xfrm>
              <a:off x="457201" y="3265301"/>
              <a:ext cx="682723" cy="481323"/>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chemeClr val="accent6"/>
            </a:solidFill>
            <a:ln>
              <a:noFill/>
            </a:ln>
          </p:spPr>
          <p:txBody>
            <a:bodyPr spcFirstLastPara="1" wrap="square" lIns="0" tIns="91425" rIns="137150" bIns="91425" anchor="ctr" anchorCtr="0">
              <a:noAutofit/>
            </a:bodyPr>
            <a:lstStyle/>
            <a:p>
              <a:pPr marL="0" lvl="0" indent="0" algn="ctr" rtl="0">
                <a:spcBef>
                  <a:spcPts val="0"/>
                </a:spcBef>
                <a:spcAft>
                  <a:spcPts val="0"/>
                </a:spcAft>
                <a:buClr>
                  <a:srgbClr val="000000"/>
                </a:buClr>
                <a:buSzPts val="1100"/>
                <a:buFont typeface="Arial"/>
                <a:buNone/>
              </a:pPr>
              <a:r>
                <a:rPr lang="en" sz="2500" dirty="0">
                  <a:solidFill>
                    <a:srgbClr val="FFFFFF"/>
                  </a:solidFill>
                  <a:latin typeface="Fira Sans Extra Condensed Medium"/>
                  <a:ea typeface="Fira Sans Extra Condensed Medium"/>
                  <a:cs typeface="Fira Sans Extra Condensed Medium"/>
                  <a:sym typeface="Fira Sans Extra Condensed Medium"/>
                </a:rPr>
                <a:t>03</a:t>
              </a:r>
              <a:endParaRPr sz="2500" dirty="0"/>
            </a:p>
          </p:txBody>
        </p:sp>
        <p:sp>
          <p:nvSpPr>
            <p:cNvPr id="53" name="Google Shape;908;p25"/>
            <p:cNvSpPr txBox="1"/>
            <p:nvPr/>
          </p:nvSpPr>
          <p:spPr>
            <a:xfrm>
              <a:off x="1139925" y="1676410"/>
              <a:ext cx="2456456" cy="270600"/>
            </a:xfrm>
            <a:prstGeom prst="rect">
              <a:avLst/>
            </a:prstGeom>
            <a:noFill/>
            <a:ln>
              <a:noFill/>
            </a:ln>
          </p:spPr>
          <p:txBody>
            <a:bodyPr spcFirstLastPara="1" wrap="square" lIns="91425" tIns="91425" rIns="91425" bIns="91425" anchor="ctr" anchorCtr="0">
              <a:noAutofit/>
            </a:bodyPr>
            <a:lstStyle/>
            <a:p>
              <a:pPr lvl="0"/>
              <a:r>
                <a:rPr lang="fr-FR" sz="1700" dirty="0">
                  <a:solidFill>
                    <a:schemeClr val="dk1"/>
                  </a:solidFill>
                  <a:latin typeface="Fira Sans Extra Condensed Medium"/>
                  <a:ea typeface="Fira Sans Extra Condensed Medium"/>
                  <a:cs typeface="Fira Sans Extra Condensed Medium"/>
                  <a:sym typeface="Fira Sans Extra Condensed Medium"/>
                </a:rPr>
                <a:t>Automatisation des processus</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51" name="Google Shape;911;p25"/>
            <p:cNvSpPr txBox="1"/>
            <p:nvPr/>
          </p:nvSpPr>
          <p:spPr>
            <a:xfrm>
              <a:off x="1321221" y="2523536"/>
              <a:ext cx="2173458" cy="270600"/>
            </a:xfrm>
            <a:prstGeom prst="rect">
              <a:avLst/>
            </a:prstGeom>
            <a:noFill/>
            <a:ln>
              <a:noFill/>
            </a:ln>
          </p:spPr>
          <p:txBody>
            <a:bodyPr spcFirstLastPara="1" wrap="square" lIns="91425" tIns="91425" rIns="91425" bIns="91425" anchor="ctr" anchorCtr="0">
              <a:noAutofit/>
            </a:bodyPr>
            <a:lstStyle/>
            <a:p>
              <a:pPr lvl="0"/>
              <a:r>
                <a:rPr lang="fr-FR" sz="1700" dirty="0">
                  <a:solidFill>
                    <a:schemeClr val="dk1"/>
                  </a:solidFill>
                  <a:latin typeface="Fira Sans Extra Condensed Medium"/>
                  <a:ea typeface="Fira Sans Extra Condensed Medium"/>
                  <a:cs typeface="Fira Sans Extra Condensed Medium"/>
                  <a:sym typeface="Fira Sans Extra Condensed Medium"/>
                </a:rPr>
                <a:t>Centralisation de la gestion des chantiers</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49" name="Google Shape;914;p25"/>
            <p:cNvSpPr txBox="1"/>
            <p:nvPr/>
          </p:nvSpPr>
          <p:spPr>
            <a:xfrm>
              <a:off x="1322737" y="3370658"/>
              <a:ext cx="2173458" cy="270600"/>
            </a:xfrm>
            <a:prstGeom prst="rect">
              <a:avLst/>
            </a:prstGeom>
            <a:noFill/>
            <a:ln>
              <a:noFill/>
            </a:ln>
          </p:spPr>
          <p:txBody>
            <a:bodyPr spcFirstLastPara="1" wrap="square" lIns="91425" tIns="91425" rIns="91425" bIns="91425" anchor="ctr" anchorCtr="0">
              <a:noAutofit/>
            </a:bodyPr>
            <a:lstStyle/>
            <a:p>
              <a:pPr lvl="0"/>
              <a:r>
                <a:rPr lang="fr-FR" sz="1700" dirty="0">
                  <a:solidFill>
                    <a:schemeClr val="dk1"/>
                  </a:solidFill>
                  <a:latin typeface="Fira Sans Extra Condensed Medium"/>
                  <a:ea typeface="Fira Sans Extra Condensed Medium"/>
                  <a:cs typeface="Fira Sans Extra Condensed Medium"/>
                  <a:sym typeface="Fira Sans Extra Condensed Medium"/>
                </a:rPr>
                <a:t>Optimisation de l’efficacité opérationnelle</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45" name="Google Shape;920;p25"/>
            <p:cNvSpPr txBox="1"/>
            <p:nvPr/>
          </p:nvSpPr>
          <p:spPr>
            <a:xfrm flipH="1">
              <a:off x="5649284" y="1676409"/>
              <a:ext cx="2173458" cy="270600"/>
            </a:xfrm>
            <a:prstGeom prst="rect">
              <a:avLst/>
            </a:prstGeom>
            <a:noFill/>
            <a:ln>
              <a:noFill/>
            </a:ln>
          </p:spPr>
          <p:txBody>
            <a:bodyPr spcFirstLastPara="1" wrap="square" lIns="91425" tIns="91425" rIns="91425" bIns="91425" anchor="ctr" anchorCtr="0">
              <a:noAutofit/>
            </a:bodyPr>
            <a:lstStyle/>
            <a:p>
              <a:pPr lvl="0"/>
              <a:r>
                <a:rPr lang="fr-FR" sz="1700" dirty="0">
                  <a:solidFill>
                    <a:schemeClr val="dk1"/>
                  </a:solidFill>
                  <a:latin typeface="Fira Sans Extra Condensed Medium"/>
                  <a:ea typeface="Fira Sans Extra Condensed Medium"/>
                  <a:cs typeface="Fira Sans Extra Condensed Medium"/>
                  <a:sym typeface="Fira Sans Extra Condensed Medium"/>
                </a:rPr>
                <a:t>Mise à jour et exactitude des informations</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sp>
          <p:nvSpPr>
            <p:cNvPr id="43" name="Google Shape;923;p25"/>
            <p:cNvSpPr txBox="1"/>
            <p:nvPr/>
          </p:nvSpPr>
          <p:spPr>
            <a:xfrm flipH="1">
              <a:off x="5656387" y="2523536"/>
              <a:ext cx="2173459" cy="270600"/>
            </a:xfrm>
            <a:prstGeom prst="rect">
              <a:avLst/>
            </a:prstGeom>
            <a:noFill/>
            <a:ln>
              <a:noFill/>
            </a:ln>
          </p:spPr>
          <p:txBody>
            <a:bodyPr spcFirstLastPara="1" wrap="square" lIns="91425" tIns="91425" rIns="91425" bIns="91425" anchor="ctr" anchorCtr="0">
              <a:noAutofit/>
            </a:bodyPr>
            <a:lstStyle/>
            <a:p>
              <a:pPr lvl="0"/>
              <a:r>
                <a:rPr lang="fr-FR" sz="1700" dirty="0">
                  <a:solidFill>
                    <a:schemeClr val="dk1"/>
                  </a:solidFill>
                  <a:latin typeface="Fira Sans Extra Condensed Medium"/>
                  <a:ea typeface="Fira Sans Extra Condensed Medium"/>
                  <a:cs typeface="Fira Sans Extra Condensed Medium"/>
                  <a:sym typeface="Fira Sans Extra Condensed Medium"/>
                </a:rPr>
                <a:t>Amélioration de la coordination</a:t>
              </a:r>
              <a:endParaRPr sz="1700" dirty="0">
                <a:solidFill>
                  <a:schemeClr val="dk1"/>
                </a:solidFill>
                <a:latin typeface="Fira Sans Extra Condensed Medium"/>
                <a:ea typeface="Fira Sans Extra Condensed Medium"/>
                <a:cs typeface="Fira Sans Extra Condensed Medium"/>
                <a:sym typeface="Fira Sans Extra Condensed Medium"/>
              </a:endParaRPr>
            </a:p>
          </p:txBody>
        </p:sp>
      </p:grpSp>
      <p:sp>
        <p:nvSpPr>
          <p:cNvPr id="54" name="Google Shape;465;p19"/>
          <p:cNvSpPr txBox="1">
            <a:spLocks noGrp="1"/>
          </p:cNvSpPr>
          <p:nvPr>
            <p:ph type="title"/>
          </p:nvPr>
        </p:nvSpPr>
        <p:spPr>
          <a:xfrm>
            <a:off x="2553825" y="409575"/>
            <a:ext cx="4036800" cy="38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Objectifs et Attentes du Projet</a:t>
            </a:r>
            <a:endParaRPr dirty="0"/>
          </a:p>
        </p:txBody>
      </p:sp>
      <p:sp>
        <p:nvSpPr>
          <p:cNvPr id="55" name="Google Shape;504;p20"/>
          <p:cNvSpPr txBox="1">
            <a:spLocks/>
          </p:cNvSpPr>
          <p:nvPr/>
        </p:nvSpPr>
        <p:spPr>
          <a:xfrm>
            <a:off x="800099" y="1006062"/>
            <a:ext cx="7606602" cy="48233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lang="en-US" dirty="0">
              <a:solidFill>
                <a:schemeClr val="tx1">
                  <a:lumMod val="65000"/>
                  <a:lumOff val="35000"/>
                </a:schemeClr>
              </a:solidFill>
            </a:endParaRPr>
          </a:p>
        </p:txBody>
      </p:sp>
      <p:sp>
        <p:nvSpPr>
          <p:cNvPr id="2" name="Espace réservé du numéro de diapositive 1">
            <a:extLst>
              <a:ext uri="{FF2B5EF4-FFF2-40B4-BE49-F238E27FC236}">
                <a16:creationId xmlns:a16="http://schemas.microsoft.com/office/drawing/2014/main" id="{CEAC6FB7-4186-6716-52DC-1A98575F30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7</a:t>
            </a:fld>
            <a:endParaRPr lang="fr-FR"/>
          </a:p>
        </p:txBody>
      </p:sp>
    </p:spTree>
    <p:extLst>
      <p:ext uri="{BB962C8B-B14F-4D97-AF65-F5344CB8AC3E}">
        <p14:creationId xmlns:p14="http://schemas.microsoft.com/office/powerpoint/2010/main" val="262670821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504;p20"/>
          <p:cNvSpPr txBox="1">
            <a:spLocks noGrp="1"/>
          </p:cNvSpPr>
          <p:nvPr>
            <p:ph type="title"/>
          </p:nvPr>
        </p:nvSpPr>
        <p:spPr>
          <a:prstGeom prst="rect">
            <a:avLst/>
          </a:prstGeom>
        </p:spPr>
        <p:txBody>
          <a:bodyPr spcFirstLastPara="1" wrap="square" lIns="91425" tIns="91425" rIns="91425" bIns="91425" anchor="b" anchorCtr="0">
            <a:noAutofit/>
          </a:bodyPr>
          <a:lstStyle/>
          <a:p>
            <a:pPr lvl="0"/>
            <a:r>
              <a:rPr lang="en-US" dirty="0"/>
              <a:t>Ce qu'offre notre solution</a:t>
            </a:r>
            <a:endParaRPr dirty="0"/>
          </a:p>
        </p:txBody>
      </p:sp>
      <p:sp>
        <p:nvSpPr>
          <p:cNvPr id="8" name="Google Shape;504;p20"/>
          <p:cNvSpPr txBox="1">
            <a:spLocks/>
          </p:cNvSpPr>
          <p:nvPr/>
        </p:nvSpPr>
        <p:spPr>
          <a:xfrm>
            <a:off x="965201" y="914025"/>
            <a:ext cx="7548581" cy="9419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Medium"/>
              <a:buNone/>
              <a:defRPr sz="2400" b="0" i="0" u="none" strike="noStrike" cap="none">
                <a:solidFill>
                  <a:schemeClr val="dk1"/>
                </a:solidFill>
                <a:latin typeface="Fira Sans Extra Condensed Medium"/>
                <a:ea typeface="Fira Sans Extra Condensed Medium"/>
                <a:cs typeface="Fira Sans Extra Condensed Medium"/>
                <a:sym typeface="Fira Sans Extra Condensed Medium"/>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lang="en-US" dirty="0">
              <a:solidFill>
                <a:schemeClr val="tx1">
                  <a:lumMod val="65000"/>
                  <a:lumOff val="35000"/>
                </a:schemeClr>
              </a:solidFill>
            </a:endParaRPr>
          </a:p>
        </p:txBody>
      </p:sp>
      <p:grpSp>
        <p:nvGrpSpPr>
          <p:cNvPr id="9" name="Google Shape;211;p17"/>
          <p:cNvGrpSpPr/>
          <p:nvPr/>
        </p:nvGrpSpPr>
        <p:grpSpPr>
          <a:xfrm>
            <a:off x="410238" y="1652553"/>
            <a:ext cx="8319288" cy="2747458"/>
            <a:chOff x="433018" y="1068675"/>
            <a:chExt cx="8253814" cy="3666000"/>
          </a:xfrm>
        </p:grpSpPr>
        <p:sp>
          <p:nvSpPr>
            <p:cNvPr id="10" name="Google Shape;212;p17"/>
            <p:cNvSpPr/>
            <p:nvPr/>
          </p:nvSpPr>
          <p:spPr>
            <a:xfrm flipH="1">
              <a:off x="3729575" y="1068675"/>
              <a:ext cx="1684800" cy="36660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225;p17"/>
            <p:cNvGrpSpPr/>
            <p:nvPr/>
          </p:nvGrpSpPr>
          <p:grpSpPr>
            <a:xfrm flipH="1">
              <a:off x="5153233" y="1322874"/>
              <a:ext cx="3533599" cy="510381"/>
              <a:chOff x="695066" y="1322870"/>
              <a:chExt cx="3295653" cy="510381"/>
            </a:xfrm>
          </p:grpSpPr>
          <p:sp>
            <p:nvSpPr>
              <p:cNvPr id="51" name="Google Shape;226;p17"/>
              <p:cNvSpPr/>
              <p:nvPr/>
            </p:nvSpPr>
            <p:spPr>
              <a:xfrm rot="10800000">
                <a:off x="695066" y="1322870"/>
                <a:ext cx="3174736" cy="510381"/>
              </a:xfrm>
              <a:prstGeom prst="homePlat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7;p17"/>
              <p:cNvSpPr/>
              <p:nvPr/>
            </p:nvSpPr>
            <p:spPr>
              <a:xfrm>
                <a:off x="2851919" y="1404898"/>
                <a:ext cx="1138800" cy="330774"/>
              </a:xfrm>
              <a:prstGeom prst="homePlat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228;p17"/>
            <p:cNvSpPr/>
            <p:nvPr/>
          </p:nvSpPr>
          <p:spPr>
            <a:xfrm flipH="1">
              <a:off x="5414431" y="1389156"/>
              <a:ext cx="305400" cy="374742"/>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29;p17"/>
            <p:cNvSpPr txBox="1"/>
            <p:nvPr/>
          </p:nvSpPr>
          <p:spPr>
            <a:xfrm flipH="1">
              <a:off x="5765363" y="1446023"/>
              <a:ext cx="2717244" cy="24853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dirty="0">
                  <a:solidFill>
                    <a:srgbClr val="FFFFFF"/>
                  </a:solidFill>
                  <a:latin typeface="Fira Sans Extra Condensed Medium"/>
                  <a:ea typeface="Fira Sans Extra Condensed Medium"/>
                  <a:cs typeface="Fira Sans Extra Condensed Medium"/>
                  <a:sym typeface="Fira Sans Extra Condensed Medium"/>
                </a:rPr>
                <a:t>Gestion Centralisée des Chantiers</a:t>
              </a:r>
              <a:endParaRPr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8" name="Google Shape;230;p17"/>
            <p:cNvSpPr txBox="1"/>
            <p:nvPr/>
          </p:nvSpPr>
          <p:spPr>
            <a:xfrm flipH="1">
              <a:off x="5374595" y="1398719"/>
              <a:ext cx="396600" cy="384417"/>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3"/>
                  </a:solidFill>
                  <a:latin typeface="Fira Sans Extra Condensed Medium"/>
                  <a:ea typeface="Fira Sans Extra Condensed Medium"/>
                  <a:cs typeface="Fira Sans Extra Condensed Medium"/>
                  <a:sym typeface="Fira Sans Extra Condensed Medium"/>
                </a:rPr>
                <a:t>01</a:t>
              </a:r>
              <a:endParaRPr sz="1800" dirty="0">
                <a:solidFill>
                  <a:schemeClr val="accent3"/>
                </a:solidFill>
                <a:latin typeface="Fira Sans Extra Condensed Medium"/>
                <a:ea typeface="Fira Sans Extra Condensed Medium"/>
                <a:cs typeface="Fira Sans Extra Condensed Medium"/>
                <a:sym typeface="Fira Sans Extra Condensed Medium"/>
              </a:endParaRPr>
            </a:p>
          </p:txBody>
        </p:sp>
        <p:grpSp>
          <p:nvGrpSpPr>
            <p:cNvPr id="20" name="Google Shape;232;p17"/>
            <p:cNvGrpSpPr/>
            <p:nvPr/>
          </p:nvGrpSpPr>
          <p:grpSpPr>
            <a:xfrm flipH="1">
              <a:off x="458235" y="2123161"/>
              <a:ext cx="3539341" cy="510378"/>
              <a:chOff x="5068557" y="2123157"/>
              <a:chExt cx="3301009" cy="510378"/>
            </a:xfrm>
          </p:grpSpPr>
          <p:sp>
            <p:nvSpPr>
              <p:cNvPr id="49" name="Google Shape;233;p17"/>
              <p:cNvSpPr/>
              <p:nvPr/>
            </p:nvSpPr>
            <p:spPr>
              <a:xfrm>
                <a:off x="5194830" y="2123157"/>
                <a:ext cx="3174736" cy="510378"/>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234;p17"/>
              <p:cNvSpPr/>
              <p:nvPr/>
            </p:nvSpPr>
            <p:spPr>
              <a:xfrm rot="10800000">
                <a:off x="5068557" y="2240353"/>
                <a:ext cx="1138800" cy="249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35;p17"/>
            <p:cNvSpPr/>
            <p:nvPr/>
          </p:nvSpPr>
          <p:spPr>
            <a:xfrm flipH="1">
              <a:off x="3463955" y="2208001"/>
              <a:ext cx="305400" cy="37472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36;p17"/>
            <p:cNvSpPr txBox="1"/>
            <p:nvPr/>
          </p:nvSpPr>
          <p:spPr>
            <a:xfrm flipH="1">
              <a:off x="701338" y="2262526"/>
              <a:ext cx="2717245" cy="23164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200" dirty="0">
                  <a:solidFill>
                    <a:srgbClr val="FFFFFF"/>
                  </a:solidFill>
                  <a:latin typeface="Fira Sans Extra Condensed Medium"/>
                  <a:ea typeface="Fira Sans Extra Condensed Medium"/>
                  <a:cs typeface="Fira Sans Extra Condensed Medium"/>
                  <a:sym typeface="Fira Sans Extra Condensed Medium"/>
                </a:rPr>
                <a:t>Optimisation de l’efficacité Opérationnelle</a:t>
              </a:r>
            </a:p>
          </p:txBody>
        </p:sp>
        <p:sp>
          <p:nvSpPr>
            <p:cNvPr id="23" name="Google Shape;237;p17"/>
            <p:cNvSpPr txBox="1"/>
            <p:nvPr/>
          </p:nvSpPr>
          <p:spPr>
            <a:xfrm flipH="1">
              <a:off x="3402703" y="2296727"/>
              <a:ext cx="3966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1"/>
                  </a:solidFill>
                  <a:latin typeface="Fira Sans Extra Condensed Medium"/>
                  <a:ea typeface="Fira Sans Extra Condensed Medium"/>
                  <a:cs typeface="Fira Sans Extra Condensed Medium"/>
                  <a:sym typeface="Fira Sans Extra Condensed Medium"/>
                </a:rPr>
                <a:t>02</a:t>
              </a:r>
              <a:endParaRPr sz="1800" dirty="0">
                <a:solidFill>
                  <a:schemeClr val="accent1"/>
                </a:solidFill>
                <a:latin typeface="Fira Sans Extra Condensed Medium"/>
                <a:ea typeface="Fira Sans Extra Condensed Medium"/>
                <a:cs typeface="Fira Sans Extra Condensed Medium"/>
                <a:sym typeface="Fira Sans Extra Condensed Medium"/>
              </a:endParaRPr>
            </a:p>
          </p:txBody>
        </p:sp>
        <p:grpSp>
          <p:nvGrpSpPr>
            <p:cNvPr id="26" name="Google Shape;240;p17"/>
            <p:cNvGrpSpPr/>
            <p:nvPr/>
          </p:nvGrpSpPr>
          <p:grpSpPr>
            <a:xfrm flipH="1">
              <a:off x="5153233" y="3050622"/>
              <a:ext cx="3533599" cy="456750"/>
              <a:chOff x="695066" y="3050618"/>
              <a:chExt cx="3295653" cy="456750"/>
            </a:xfrm>
          </p:grpSpPr>
          <p:sp>
            <p:nvSpPr>
              <p:cNvPr id="47" name="Google Shape;241;p17"/>
              <p:cNvSpPr/>
              <p:nvPr/>
            </p:nvSpPr>
            <p:spPr>
              <a:xfrm rot="10800000">
                <a:off x="695066" y="3050618"/>
                <a:ext cx="3174736" cy="456750"/>
              </a:xfrm>
              <a:prstGeom prst="homePlate">
                <a:avLst>
                  <a:gd name="adj" fmla="val 50000"/>
                </a:avLst>
              </a:prstGeom>
              <a:solidFill>
                <a:srgbClr val="FF7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42;p17"/>
              <p:cNvSpPr/>
              <p:nvPr/>
            </p:nvSpPr>
            <p:spPr>
              <a:xfrm>
                <a:off x="2851919" y="3154642"/>
                <a:ext cx="1138800" cy="249000"/>
              </a:xfrm>
              <a:prstGeom prst="homePlate">
                <a:avLst>
                  <a:gd name="adj" fmla="val 50000"/>
                </a:avLst>
              </a:prstGeom>
              <a:solidFill>
                <a:srgbClr val="FF74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43;p17"/>
            <p:cNvSpPr/>
            <p:nvPr/>
          </p:nvSpPr>
          <p:spPr>
            <a:xfrm flipH="1">
              <a:off x="5414429" y="3104228"/>
              <a:ext cx="305400" cy="359195"/>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4;p17"/>
            <p:cNvSpPr txBox="1"/>
            <p:nvPr/>
          </p:nvSpPr>
          <p:spPr>
            <a:xfrm flipH="1">
              <a:off x="5793425" y="3154646"/>
              <a:ext cx="2689181" cy="26358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600" dirty="0">
                  <a:solidFill>
                    <a:srgbClr val="FFFFFF"/>
                  </a:solidFill>
                  <a:latin typeface="Fira Sans Extra Condensed Medium"/>
                  <a:ea typeface="Fira Sans Extra Condensed Medium"/>
                  <a:cs typeface="Fira Sans Extra Condensed Medium"/>
                  <a:sym typeface="Fira Sans Extra Condensed Medium"/>
                </a:rPr>
                <a:t>Interface Utilisateur Intuitive</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9" name="Google Shape;245;p17"/>
            <p:cNvSpPr txBox="1"/>
            <p:nvPr/>
          </p:nvSpPr>
          <p:spPr>
            <a:xfrm flipH="1">
              <a:off x="5362839" y="3163199"/>
              <a:ext cx="3966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rgbClr val="FF7459"/>
                  </a:solidFill>
                  <a:latin typeface="Fira Sans Extra Condensed Medium"/>
                  <a:ea typeface="Fira Sans Extra Condensed Medium"/>
                  <a:cs typeface="Fira Sans Extra Condensed Medium"/>
                  <a:sym typeface="Fira Sans Extra Condensed Medium"/>
                </a:rPr>
                <a:t>03</a:t>
              </a:r>
              <a:endParaRPr sz="1800" dirty="0">
                <a:solidFill>
                  <a:srgbClr val="FF7459"/>
                </a:solidFill>
                <a:latin typeface="Fira Sans Extra Condensed Medium"/>
                <a:ea typeface="Fira Sans Extra Condensed Medium"/>
                <a:cs typeface="Fira Sans Extra Condensed Medium"/>
                <a:sym typeface="Fira Sans Extra Condensed Medium"/>
              </a:endParaRPr>
            </a:p>
          </p:txBody>
        </p:sp>
        <p:grpSp>
          <p:nvGrpSpPr>
            <p:cNvPr id="31" name="Google Shape;247;p17"/>
            <p:cNvGrpSpPr/>
            <p:nvPr/>
          </p:nvGrpSpPr>
          <p:grpSpPr>
            <a:xfrm flipH="1">
              <a:off x="433018" y="3870431"/>
              <a:ext cx="3537281" cy="466431"/>
              <a:chOff x="5093996" y="3870427"/>
              <a:chExt cx="3299087" cy="466431"/>
            </a:xfrm>
          </p:grpSpPr>
          <p:sp>
            <p:nvSpPr>
              <p:cNvPr id="45" name="Google Shape;248;p17"/>
              <p:cNvSpPr/>
              <p:nvPr/>
            </p:nvSpPr>
            <p:spPr>
              <a:xfrm>
                <a:off x="5218347" y="3870427"/>
                <a:ext cx="3174736" cy="466431"/>
              </a:xfrm>
              <a:prstGeom prst="homePlat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49;p17"/>
              <p:cNvSpPr/>
              <p:nvPr/>
            </p:nvSpPr>
            <p:spPr>
              <a:xfrm rot="10800000">
                <a:off x="5093996" y="3962727"/>
                <a:ext cx="1138800" cy="249000"/>
              </a:xfrm>
              <a:prstGeom prst="homePlat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250;p17"/>
            <p:cNvSpPr/>
            <p:nvPr/>
          </p:nvSpPr>
          <p:spPr>
            <a:xfrm flipH="1">
              <a:off x="3479544" y="3934277"/>
              <a:ext cx="305400" cy="359604"/>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1;p17"/>
            <p:cNvSpPr txBox="1"/>
            <p:nvPr/>
          </p:nvSpPr>
          <p:spPr>
            <a:xfrm flipH="1">
              <a:off x="690877" y="3996419"/>
              <a:ext cx="2689183" cy="214453"/>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Sécurité et Fiabilité de Données</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34" name="Google Shape;252;p17"/>
            <p:cNvSpPr txBox="1"/>
            <p:nvPr/>
          </p:nvSpPr>
          <p:spPr>
            <a:xfrm flipH="1">
              <a:off x="3398549" y="4012756"/>
              <a:ext cx="452700" cy="21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accent2"/>
                  </a:solidFill>
                  <a:latin typeface="Fira Sans Extra Condensed Medium"/>
                  <a:ea typeface="Fira Sans Extra Condensed Medium"/>
                  <a:cs typeface="Fira Sans Extra Condensed Medium"/>
                  <a:sym typeface="Fira Sans Extra Condensed Medium"/>
                </a:rPr>
                <a:t>04</a:t>
              </a:r>
              <a:endParaRPr sz="1800" dirty="0">
                <a:solidFill>
                  <a:schemeClr val="accent2"/>
                </a:solidFill>
                <a:latin typeface="Fira Sans Extra Condensed Medium"/>
                <a:ea typeface="Fira Sans Extra Condensed Medium"/>
                <a:cs typeface="Fira Sans Extra Condensed Medium"/>
                <a:sym typeface="Fira Sans Extra Condensed Medium"/>
              </a:endParaRPr>
            </a:p>
          </p:txBody>
        </p:sp>
        <p:sp>
          <p:nvSpPr>
            <p:cNvPr id="41" name="Google Shape;259;p17"/>
            <p:cNvSpPr txBox="1"/>
            <p:nvPr/>
          </p:nvSpPr>
          <p:spPr>
            <a:xfrm>
              <a:off x="661594" y="3148365"/>
              <a:ext cx="3067925" cy="270920"/>
            </a:xfrm>
            <a:prstGeom prst="rect">
              <a:avLst/>
            </a:prstGeom>
            <a:noFill/>
            <a:ln>
              <a:noFill/>
            </a:ln>
          </p:spPr>
          <p:txBody>
            <a:bodyPr spcFirstLastPara="1" wrap="square" lIns="91425" tIns="91425" rIns="91425" bIns="91425" anchor="ctr" anchorCtr="0">
              <a:noAutofit/>
            </a:bodyPr>
            <a:lstStyle/>
            <a:p>
              <a:pPr lvl="0"/>
              <a:r>
                <a:rPr lang="en-US" sz="1700" dirty="0">
                  <a:solidFill>
                    <a:srgbClr val="FFFFFF"/>
                  </a:solidFill>
                  <a:latin typeface="Fira Sans Extra Condensed Medium"/>
                  <a:ea typeface="Fira Sans Extra Condensed Medium"/>
                  <a:cs typeface="Fira Sans Extra Condensed Medium"/>
                  <a:sym typeface="Fira Sans Extra Condensed Medium"/>
                </a:rPr>
                <a:t>S</a:t>
              </a:r>
              <a:r>
                <a:rPr lang="en" sz="1700" dirty="0">
                  <a:solidFill>
                    <a:srgbClr val="FFFFFF"/>
                  </a:solidFill>
                  <a:latin typeface="Fira Sans Extra Condensed Medium"/>
                  <a:ea typeface="Fira Sans Extra Condensed Medium"/>
                  <a:cs typeface="Fira Sans Extra Condensed Medium"/>
                  <a:sym typeface="Fira Sans Extra Condensed Medium"/>
                </a:rPr>
                <a:t>electionner la langue </a:t>
              </a:r>
              <a:r>
                <a:rPr lang="fr-FR" sz="1700" dirty="0">
                  <a:solidFill>
                    <a:srgbClr val="FFFFFF"/>
                  </a:solidFill>
                  <a:latin typeface="Fira Sans Extra Condensed Medium"/>
                  <a:ea typeface="Fira Sans Extra Condensed Medium"/>
                  <a:cs typeface="Fira Sans Extra Condensed Medium"/>
                  <a:sym typeface="Fira Sans Extra Condensed Medium"/>
                </a:rPr>
                <a:t>à</a:t>
              </a:r>
              <a:endParaRPr sz="1700" dirty="0">
                <a:solidFill>
                  <a:srgbClr val="FFFFFF"/>
                </a:solidFill>
                <a:latin typeface="Fira Sans Extra Condensed Medium"/>
                <a:ea typeface="Fira Sans Extra Condensed Medium"/>
                <a:cs typeface="Fira Sans Extra Condensed Medium"/>
                <a:sym typeface="Fira Sans Extra Condensed Medium"/>
              </a:endParaRPr>
            </a:p>
          </p:txBody>
        </p:sp>
      </p:grpSp>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1543" y="2028484"/>
            <a:ext cx="420231" cy="420231"/>
          </a:xfrm>
          <a:prstGeom prst="rect">
            <a:avLst/>
          </a:prstGeom>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142" y="2680335"/>
            <a:ext cx="541944" cy="541944"/>
          </a:xfrm>
          <a:prstGeom prst="rect">
            <a:avLst/>
          </a:prstGeom>
        </p:spPr>
      </p:pic>
      <p:pic>
        <p:nvPicPr>
          <p:cNvPr id="61" name="Image 6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5316" y="3447280"/>
            <a:ext cx="493596" cy="493596"/>
          </a:xfrm>
          <a:prstGeom prst="rect">
            <a:avLst/>
          </a:prstGeom>
        </p:spPr>
      </p:pic>
      <p:sp>
        <p:nvSpPr>
          <p:cNvPr id="63" name="Google Shape;224;p17"/>
          <p:cNvSpPr/>
          <p:nvPr/>
        </p:nvSpPr>
        <p:spPr>
          <a:xfrm>
            <a:off x="0" y="0"/>
            <a:ext cx="1221021" cy="249000"/>
          </a:xfrm>
          <a:prstGeom prst="homePlat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Espace réservé du numéro de diapositive 3">
            <a:extLst>
              <a:ext uri="{FF2B5EF4-FFF2-40B4-BE49-F238E27FC236}">
                <a16:creationId xmlns:a16="http://schemas.microsoft.com/office/drawing/2014/main" id="{74047C25-41F8-C7F8-7367-49EB5F5574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8</a:t>
            </a:fld>
            <a:endParaRPr lang="fr-FR"/>
          </a:p>
        </p:txBody>
      </p:sp>
    </p:spTree>
    <p:extLst>
      <p:ext uri="{BB962C8B-B14F-4D97-AF65-F5344CB8AC3E}">
        <p14:creationId xmlns:p14="http://schemas.microsoft.com/office/powerpoint/2010/main" val="389797100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grpSp>
        <p:nvGrpSpPr>
          <p:cNvPr id="1293" name="Google Shape;1293;p32"/>
          <p:cNvGrpSpPr/>
          <p:nvPr/>
        </p:nvGrpSpPr>
        <p:grpSpPr>
          <a:xfrm>
            <a:off x="355600" y="1907940"/>
            <a:ext cx="8493760" cy="785712"/>
            <a:chOff x="457250" y="3359788"/>
            <a:chExt cx="4313900" cy="785712"/>
          </a:xfrm>
        </p:grpSpPr>
        <p:sp>
          <p:nvSpPr>
            <p:cNvPr id="1306" name="Google Shape;1306;p32"/>
            <p:cNvSpPr/>
            <p:nvPr/>
          </p:nvSpPr>
          <p:spPr>
            <a:xfrm>
              <a:off x="457250" y="3363400"/>
              <a:ext cx="4304100" cy="782100"/>
            </a:xfrm>
            <a:prstGeom prst="homePlate">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7" name="Google Shape;1307;p32"/>
            <p:cNvCxnSpPr>
              <a:stCxn id="1306" idx="3"/>
            </p:cNvCxnSpPr>
            <p:nvPr/>
          </p:nvCxnSpPr>
          <p:spPr>
            <a:xfrm flipH="1" flipV="1">
              <a:off x="4579410" y="3359788"/>
              <a:ext cx="181940" cy="394662"/>
            </a:xfrm>
            <a:prstGeom prst="straightConnector1">
              <a:avLst/>
            </a:prstGeom>
            <a:noFill/>
            <a:ln w="28575" cap="flat" cmpd="sng">
              <a:solidFill>
                <a:schemeClr val="accent6"/>
              </a:solidFill>
              <a:prstDash val="solid"/>
              <a:round/>
              <a:headEnd type="none" w="med" len="med"/>
              <a:tailEnd type="none" w="med" len="med"/>
            </a:ln>
          </p:spPr>
        </p:cxnSp>
        <p:cxnSp>
          <p:nvCxnSpPr>
            <p:cNvPr id="1308" name="Google Shape;1308;p32"/>
            <p:cNvCxnSpPr/>
            <p:nvPr/>
          </p:nvCxnSpPr>
          <p:spPr>
            <a:xfrm flipH="1">
              <a:off x="4579410" y="3744675"/>
              <a:ext cx="191740" cy="344275"/>
            </a:xfrm>
            <a:prstGeom prst="straightConnector1">
              <a:avLst/>
            </a:prstGeom>
            <a:noFill/>
            <a:ln w="28575" cap="flat" cmpd="sng">
              <a:solidFill>
                <a:schemeClr val="accent6"/>
              </a:solidFill>
              <a:prstDash val="solid"/>
              <a:round/>
              <a:headEnd type="none" w="med" len="med"/>
              <a:tailEnd type="none" w="med" len="med"/>
            </a:ln>
          </p:spPr>
        </p:cxnSp>
        <p:sp>
          <p:nvSpPr>
            <p:cNvPr id="1315" name="Google Shape;1315;p32"/>
            <p:cNvSpPr txBox="1"/>
            <p:nvPr/>
          </p:nvSpPr>
          <p:spPr>
            <a:xfrm>
              <a:off x="4098210" y="3463875"/>
              <a:ext cx="481200" cy="56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accent6"/>
                  </a:solidFill>
                  <a:latin typeface="Fira Sans Extra Condensed Medium"/>
                  <a:ea typeface="Fira Sans Extra Condensed Medium"/>
                  <a:cs typeface="Fira Sans Extra Condensed Medium"/>
                  <a:sym typeface="Fira Sans Extra Condensed Medium"/>
                </a:rPr>
                <a:t>3</a:t>
              </a:r>
              <a:endParaRPr sz="36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1325" name="Google Shape;1325;p32"/>
            <p:cNvSpPr txBox="1"/>
            <p:nvPr/>
          </p:nvSpPr>
          <p:spPr>
            <a:xfrm>
              <a:off x="1522308" y="3618975"/>
              <a:ext cx="2357764" cy="251400"/>
            </a:xfrm>
            <a:prstGeom prst="rect">
              <a:avLst/>
            </a:prstGeom>
            <a:noFill/>
            <a:ln>
              <a:noFill/>
            </a:ln>
          </p:spPr>
          <p:txBody>
            <a:bodyPr spcFirstLastPara="1" wrap="square" lIns="91425" tIns="91425" rIns="91425" bIns="91425" anchor="ctr" anchorCtr="0">
              <a:noAutofit/>
            </a:bodyPr>
            <a:lstStyle/>
            <a:p>
              <a:pPr lvl="0" algn="ctr"/>
              <a:r>
                <a:rPr lang="en-US" sz="4000" dirty="0">
                  <a:solidFill>
                    <a:schemeClr val="accent6"/>
                  </a:solidFill>
                  <a:latin typeface="Fira Sans Extra Condensed Medium"/>
                  <a:ea typeface="Fira Sans Extra Condensed Medium"/>
                  <a:cs typeface="Fira Sans Extra Condensed Medium"/>
                  <a:sym typeface="Fira Sans Extra Condensed Medium"/>
                </a:rPr>
                <a:t>Gestion du projet</a:t>
              </a:r>
            </a:p>
          </p:txBody>
        </p:sp>
      </p:grpSp>
      <p:sp>
        <p:nvSpPr>
          <p:cNvPr id="7" name="Bouée 6"/>
          <p:cNvSpPr/>
          <p:nvPr/>
        </p:nvSpPr>
        <p:spPr>
          <a:xfrm>
            <a:off x="987552" y="2119374"/>
            <a:ext cx="416560" cy="406500"/>
          </a:xfrm>
          <a:prstGeom prst="donut">
            <a:avLst>
              <a:gd name="adj" fmla="val 7268"/>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solidFill>
                <a:schemeClr val="tx1"/>
              </a:solidFill>
            </a:endParaRPr>
          </a:p>
        </p:txBody>
      </p:sp>
      <p:cxnSp>
        <p:nvCxnSpPr>
          <p:cNvPr id="9" name="Connecteur droit 8"/>
          <p:cNvCxnSpPr/>
          <p:nvPr/>
        </p:nvCxnSpPr>
        <p:spPr>
          <a:xfrm flipV="1">
            <a:off x="1195832" y="2167128"/>
            <a:ext cx="0" cy="155496"/>
          </a:xfrm>
          <a:prstGeom prst="line">
            <a:avLst/>
          </a:prstGeom>
        </p:spPr>
        <p:style>
          <a:lnRef idx="1">
            <a:schemeClr val="accent6"/>
          </a:lnRef>
          <a:fillRef idx="0">
            <a:schemeClr val="accent6"/>
          </a:fillRef>
          <a:effectRef idx="0">
            <a:schemeClr val="accent6"/>
          </a:effectRef>
          <a:fontRef idx="minor">
            <a:schemeClr val="tx1"/>
          </a:fontRef>
        </p:style>
      </p:cxnSp>
      <p:cxnSp>
        <p:nvCxnSpPr>
          <p:cNvPr id="92" name="Connecteur droit 91"/>
          <p:cNvCxnSpPr/>
          <p:nvPr/>
        </p:nvCxnSpPr>
        <p:spPr>
          <a:xfrm flipH="1" flipV="1">
            <a:off x="1195832" y="2322625"/>
            <a:ext cx="134643" cy="95902"/>
          </a:xfrm>
          <a:prstGeom prst="line">
            <a:avLst/>
          </a:prstGeom>
        </p:spPr>
        <p:style>
          <a:lnRef idx="1">
            <a:schemeClr val="accent6"/>
          </a:lnRef>
          <a:fillRef idx="0">
            <a:schemeClr val="accent6"/>
          </a:fillRef>
          <a:effectRef idx="0">
            <a:schemeClr val="accent6"/>
          </a:effectRef>
          <a:fontRef idx="minor">
            <a:schemeClr val="tx1"/>
          </a:fontRef>
        </p:style>
      </p:cxnSp>
      <p:cxnSp>
        <p:nvCxnSpPr>
          <p:cNvPr id="96" name="Connecteur droit 95"/>
          <p:cNvCxnSpPr/>
          <p:nvPr/>
        </p:nvCxnSpPr>
        <p:spPr>
          <a:xfrm>
            <a:off x="634115" y="2445091"/>
            <a:ext cx="280285"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02" name="Connecteur droit 101"/>
          <p:cNvCxnSpPr/>
          <p:nvPr/>
        </p:nvCxnSpPr>
        <p:spPr>
          <a:xfrm>
            <a:off x="634115" y="2196738"/>
            <a:ext cx="280285"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103" name="Connecteur droit 102"/>
          <p:cNvCxnSpPr/>
          <p:nvPr/>
        </p:nvCxnSpPr>
        <p:spPr>
          <a:xfrm>
            <a:off x="506230" y="2322624"/>
            <a:ext cx="408170" cy="0"/>
          </a:xfrm>
          <a:prstGeom prst="line">
            <a:avLst/>
          </a:prstGeom>
        </p:spPr>
        <p:style>
          <a:lnRef idx="1">
            <a:schemeClr val="accent6"/>
          </a:lnRef>
          <a:fillRef idx="0">
            <a:schemeClr val="accent6"/>
          </a:fillRef>
          <a:effectRef idx="0">
            <a:schemeClr val="accent6"/>
          </a:effectRef>
          <a:fontRef idx="minor">
            <a:schemeClr val="tx1"/>
          </a:fontRef>
        </p:style>
      </p:cxnSp>
      <p:sp>
        <p:nvSpPr>
          <p:cNvPr id="2" name="Espace réservé du numéro de diapositive 1">
            <a:extLst>
              <a:ext uri="{FF2B5EF4-FFF2-40B4-BE49-F238E27FC236}">
                <a16:creationId xmlns:a16="http://schemas.microsoft.com/office/drawing/2014/main" id="{47688CB3-095E-51AE-5507-DD94B56C8D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9</a:t>
            </a:fld>
            <a:endParaRPr lang="fr-FR"/>
          </a:p>
        </p:txBody>
      </p:sp>
    </p:spTree>
    <p:extLst>
      <p:ext uri="{BB962C8B-B14F-4D97-AF65-F5344CB8AC3E}">
        <p14:creationId xmlns:p14="http://schemas.microsoft.com/office/powerpoint/2010/main" val="24569824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theme/theme1.xml><?xml version="1.0" encoding="utf-8"?>
<a:theme xmlns:a="http://schemas.openxmlformats.org/drawingml/2006/main" name="Pros and Cons Infographics by Slidesgo">
  <a:themeElements>
    <a:clrScheme name="Simple Light">
      <a:dk1>
        <a:srgbClr val="000000"/>
      </a:dk1>
      <a:lt1>
        <a:srgbClr val="FFFFFF"/>
      </a:lt1>
      <a:dk2>
        <a:srgbClr val="595959"/>
      </a:dk2>
      <a:lt2>
        <a:srgbClr val="EEEEEE"/>
      </a:lt2>
      <a:accent1>
        <a:srgbClr val="FFCD55"/>
      </a:accent1>
      <a:accent2>
        <a:srgbClr val="FF4D4E"/>
      </a:accent2>
      <a:accent3>
        <a:srgbClr val="FFAC59"/>
      </a:accent3>
      <a:accent4>
        <a:srgbClr val="69E781"/>
      </a:accent4>
      <a:accent5>
        <a:srgbClr val="6C6CFF"/>
      </a:accent5>
      <a:accent6>
        <a:srgbClr val="AA6CFF"/>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11000</TotalTime>
  <Words>3290</Words>
  <Application>Microsoft Office PowerPoint</Application>
  <PresentationFormat>Affichage à l'écran (16:9)</PresentationFormat>
  <Paragraphs>383</Paragraphs>
  <Slides>37</Slides>
  <Notes>37</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37</vt:i4>
      </vt:variant>
    </vt:vector>
  </HeadingPairs>
  <TitlesOfParts>
    <vt:vector size="44" baseType="lpstr">
      <vt:lpstr>Roboto</vt:lpstr>
      <vt:lpstr>Ubuntu Medium</vt:lpstr>
      <vt:lpstr>Ubuntu</vt:lpstr>
      <vt:lpstr>Arial</vt:lpstr>
      <vt:lpstr>Calibri</vt:lpstr>
      <vt:lpstr>Fira Sans Extra Condensed Medium</vt:lpstr>
      <vt:lpstr>Pros and Cons Infographics by Slidesgo</vt:lpstr>
      <vt:lpstr>WooConstruct</vt:lpstr>
      <vt:lpstr>Plan</vt:lpstr>
      <vt:lpstr>Présentation PowerPoint</vt:lpstr>
      <vt:lpstr>Présentation PowerPoint</vt:lpstr>
      <vt:lpstr>Présentation de l’organisme d’acceuil</vt:lpstr>
      <vt:lpstr>Problématique</vt:lpstr>
      <vt:lpstr>Objectifs et Attentes du Projet</vt:lpstr>
      <vt:lpstr>Ce qu'offre notre solution</vt:lpstr>
      <vt:lpstr>Présentation PowerPoint</vt:lpstr>
      <vt:lpstr>Conduite du projet</vt:lpstr>
      <vt:lpstr>Méthodologie Scrum</vt:lpstr>
      <vt:lpstr>Présentation PowerPoint</vt:lpstr>
      <vt:lpstr>Analyse de l’existant </vt:lpstr>
      <vt:lpstr>Analyse de l’existant</vt:lpstr>
      <vt:lpstr>Identification des besoins </vt:lpstr>
      <vt:lpstr>Identification des besoins </vt:lpstr>
      <vt:lpstr>Architecture Technique Globale</vt:lpstr>
      <vt:lpstr>Diagramme de classe</vt:lpstr>
      <vt:lpstr>Diagramme de séquence</vt:lpstr>
      <vt:lpstr>Présentation PowerPoint</vt:lpstr>
      <vt:lpstr>Choix des technologies</vt:lpstr>
      <vt:lpstr>Choix des technologies</vt:lpstr>
      <vt:lpstr>Interfaces</vt:lpstr>
      <vt:lpstr>Interfaces</vt:lpstr>
      <vt:lpstr>Interfaces</vt:lpstr>
      <vt:lpstr>Interfaces</vt:lpstr>
      <vt:lpstr>Interfaces</vt:lpstr>
      <vt:lpstr>Interfaces</vt:lpstr>
      <vt:lpstr>Interfaces</vt:lpstr>
      <vt:lpstr>Interfaces</vt:lpstr>
      <vt:lpstr>Interfaces</vt:lpstr>
      <vt:lpstr>Interfaces</vt:lpstr>
      <vt:lpstr>Interfaces</vt:lpstr>
      <vt:lpstr>Interfaces</vt:lpstr>
      <vt:lpstr>Interfaces</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Lenovo</cp:lastModifiedBy>
  <cp:revision>149</cp:revision>
  <dcterms:modified xsi:type="dcterms:W3CDTF">2024-07-11T19:32:58Z</dcterms:modified>
</cp:coreProperties>
</file>